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diagrams/data1.xml" ContentType="application/vnd.openxmlformats-officedocument.drawingml.diagramData+xml"/>
  <Override PartName="/ppt/diagrams/data4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quickStyle4.xml" ContentType="application/vnd.openxmlformats-officedocument.drawingml.diagramStyle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colors4.xml" ContentType="application/vnd.openxmlformats-officedocument.drawingml.diagramColors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rawing4.xml" ContentType="application/vnd.ms-office.drawingml.diagramDrawing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quickStyle1.xml" ContentType="application/vnd.openxmlformats-officedocument.drawingml.diagramStyle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4" r:id="rId7"/>
    <p:sldId id="263" r:id="rId8"/>
    <p:sldId id="262" r:id="rId9"/>
    <p:sldId id="261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5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2" r:id="rId57"/>
    <p:sldId id="313" r:id="rId58"/>
    <p:sldId id="311" r:id="rId59"/>
    <p:sldId id="314" r:id="rId60"/>
    <p:sldId id="317" r:id="rId6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68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88C51C-E3D4-4506-B07A-6A2D6738E7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F730E0A3-8460-4355-B951-77C30CF920DD}">
      <dgm:prSet/>
      <dgm:spPr/>
      <dgm:t>
        <a:bodyPr/>
        <a:lstStyle/>
        <a:p>
          <a:pPr rtl="0"/>
          <a:r>
            <a:rPr lang="ru-RU"/>
            <a:t>сделать «таблицу в таблице» вам не позволит СУБД;</a:t>
          </a:r>
        </a:p>
      </dgm:t>
    </dgm:pt>
    <dgm:pt modelId="{71347866-1D90-4A78-BB35-C4EC677CABB1}" type="parTrans" cxnId="{869FF693-5BBD-4357-B694-63FDD67559DC}">
      <dgm:prSet/>
      <dgm:spPr/>
      <dgm:t>
        <a:bodyPr/>
        <a:lstStyle/>
        <a:p>
          <a:endParaRPr lang="ru-RU"/>
        </a:p>
      </dgm:t>
    </dgm:pt>
    <dgm:pt modelId="{AEAFC8BA-6744-4123-A018-0E9A21AFD975}" type="sibTrans" cxnId="{869FF693-5BBD-4357-B694-63FDD67559DC}">
      <dgm:prSet/>
      <dgm:spPr/>
      <dgm:t>
        <a:bodyPr/>
        <a:lstStyle/>
        <a:p>
          <a:endParaRPr lang="ru-RU"/>
        </a:p>
      </dgm:t>
    </dgm:pt>
    <dgm:pt modelId="{212320F1-9613-42A4-9085-A5E712DA4408}">
      <dgm:prSet/>
      <dgm:spPr/>
      <dgm:t>
        <a:bodyPr/>
        <a:lstStyle/>
        <a:p>
          <a:pPr rtl="0"/>
          <a:r>
            <a:rPr lang="ru-RU"/>
            <a:t>каждый многозначный атрибут обязательно нужно убрать путём вынесения его в новое отношение; </a:t>
          </a:r>
        </a:p>
      </dgm:t>
    </dgm:pt>
    <dgm:pt modelId="{795E0186-BD7C-4908-8D3A-F4E9174B9FEE}" type="parTrans" cxnId="{5D9074AB-41D2-48B1-9001-65F42491F351}">
      <dgm:prSet/>
      <dgm:spPr/>
      <dgm:t>
        <a:bodyPr/>
        <a:lstStyle/>
        <a:p>
          <a:endParaRPr lang="ru-RU"/>
        </a:p>
      </dgm:t>
    </dgm:pt>
    <dgm:pt modelId="{9D51692D-1743-4D82-B7CB-5D69415F8788}" type="sibTrans" cxnId="{5D9074AB-41D2-48B1-9001-65F42491F351}">
      <dgm:prSet/>
      <dgm:spPr/>
      <dgm:t>
        <a:bodyPr/>
        <a:lstStyle/>
        <a:p>
          <a:endParaRPr lang="ru-RU"/>
        </a:p>
      </dgm:t>
    </dgm:pt>
    <dgm:pt modelId="{5E3B68F7-3AA0-487F-8D86-B6569845F373}">
      <dgm:prSet/>
      <dgm:spPr/>
      <dgm:t>
        <a:bodyPr/>
        <a:lstStyle/>
        <a:p>
          <a:pPr rtl="0"/>
          <a:r>
            <a:rPr lang="ru-RU"/>
            <a:t>каждый составной атрибут стоит тщательно исследовать, чтобы понять, действительно ли он составной (не атомарный), и, если это так, разделить его на несколько новых отдельных атрибутов</a:t>
          </a:r>
        </a:p>
      </dgm:t>
    </dgm:pt>
    <dgm:pt modelId="{E41D723D-5BEC-499A-B6C7-647E3513200C}" type="parTrans" cxnId="{CCD93311-58E1-4531-949B-8E309B2F51EC}">
      <dgm:prSet/>
      <dgm:spPr/>
      <dgm:t>
        <a:bodyPr/>
        <a:lstStyle/>
        <a:p>
          <a:endParaRPr lang="ru-RU"/>
        </a:p>
      </dgm:t>
    </dgm:pt>
    <dgm:pt modelId="{AA71023F-6CFE-45AD-8375-6983E4062E3D}" type="sibTrans" cxnId="{CCD93311-58E1-4531-949B-8E309B2F51EC}">
      <dgm:prSet/>
      <dgm:spPr/>
      <dgm:t>
        <a:bodyPr/>
        <a:lstStyle/>
        <a:p>
          <a:endParaRPr lang="ru-RU"/>
        </a:p>
      </dgm:t>
    </dgm:pt>
    <dgm:pt modelId="{7855EBEA-437E-485A-A617-7A2E08F504D8}" type="pres">
      <dgm:prSet presAssocID="{1888C51C-E3D4-4506-B07A-6A2D6738E74B}" presName="linear" presStyleCnt="0">
        <dgm:presLayoutVars>
          <dgm:animLvl val="lvl"/>
          <dgm:resizeHandles val="exact"/>
        </dgm:presLayoutVars>
      </dgm:prSet>
      <dgm:spPr/>
    </dgm:pt>
    <dgm:pt modelId="{FBCB865C-4082-4189-BA36-D62F3DA3CAAD}" type="pres">
      <dgm:prSet presAssocID="{F730E0A3-8460-4355-B951-77C30CF920D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8629C73-3974-4DB4-956B-05D84DBB7E54}" type="pres">
      <dgm:prSet presAssocID="{AEAFC8BA-6744-4123-A018-0E9A21AFD975}" presName="spacer" presStyleCnt="0"/>
      <dgm:spPr/>
    </dgm:pt>
    <dgm:pt modelId="{BBCA0F6A-7A1F-4AD6-95F8-7DAFCCD80604}" type="pres">
      <dgm:prSet presAssocID="{212320F1-9613-42A4-9085-A5E712DA4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1470D31-2A73-4755-ACA4-1F279D9CB78E}" type="pres">
      <dgm:prSet presAssocID="{9D51692D-1743-4D82-B7CB-5D69415F8788}" presName="spacer" presStyleCnt="0"/>
      <dgm:spPr/>
    </dgm:pt>
    <dgm:pt modelId="{8BF59477-5DAF-42EF-99A1-A4A6DE6AC3C8}" type="pres">
      <dgm:prSet presAssocID="{5E3B68F7-3AA0-487F-8D86-B6569845F37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CD93311-58E1-4531-949B-8E309B2F51EC}" srcId="{1888C51C-E3D4-4506-B07A-6A2D6738E74B}" destId="{5E3B68F7-3AA0-487F-8D86-B6569845F373}" srcOrd="2" destOrd="0" parTransId="{E41D723D-5BEC-499A-B6C7-647E3513200C}" sibTransId="{AA71023F-6CFE-45AD-8375-6983E4062E3D}"/>
    <dgm:cxn modelId="{99F85021-FB52-4818-97EF-635D41F8E630}" type="presOf" srcId="{1888C51C-E3D4-4506-B07A-6A2D6738E74B}" destId="{7855EBEA-437E-485A-A617-7A2E08F504D8}" srcOrd="0" destOrd="0" presId="urn:microsoft.com/office/officeart/2005/8/layout/vList2"/>
    <dgm:cxn modelId="{93E0A346-79BF-428C-8EFE-08DAE9FBA29D}" type="presOf" srcId="{F730E0A3-8460-4355-B951-77C30CF920DD}" destId="{FBCB865C-4082-4189-BA36-D62F3DA3CAAD}" srcOrd="0" destOrd="0" presId="urn:microsoft.com/office/officeart/2005/8/layout/vList2"/>
    <dgm:cxn modelId="{1860D771-06B2-46DC-961E-A4A1C5E0E5F3}" type="presOf" srcId="{5E3B68F7-3AA0-487F-8D86-B6569845F373}" destId="{8BF59477-5DAF-42EF-99A1-A4A6DE6AC3C8}" srcOrd="0" destOrd="0" presId="urn:microsoft.com/office/officeart/2005/8/layout/vList2"/>
    <dgm:cxn modelId="{D54D0878-4879-492F-B997-586DE76214B2}" type="presOf" srcId="{212320F1-9613-42A4-9085-A5E712DA4408}" destId="{BBCA0F6A-7A1F-4AD6-95F8-7DAFCCD80604}" srcOrd="0" destOrd="0" presId="urn:microsoft.com/office/officeart/2005/8/layout/vList2"/>
    <dgm:cxn modelId="{869FF693-5BBD-4357-B694-63FDD67559DC}" srcId="{1888C51C-E3D4-4506-B07A-6A2D6738E74B}" destId="{F730E0A3-8460-4355-B951-77C30CF920DD}" srcOrd="0" destOrd="0" parTransId="{71347866-1D90-4A78-BB35-C4EC677CABB1}" sibTransId="{AEAFC8BA-6744-4123-A018-0E9A21AFD975}"/>
    <dgm:cxn modelId="{5D9074AB-41D2-48B1-9001-65F42491F351}" srcId="{1888C51C-E3D4-4506-B07A-6A2D6738E74B}" destId="{212320F1-9613-42A4-9085-A5E712DA4408}" srcOrd="1" destOrd="0" parTransId="{795E0186-BD7C-4908-8D3A-F4E9174B9FEE}" sibTransId="{9D51692D-1743-4D82-B7CB-5D69415F8788}"/>
    <dgm:cxn modelId="{42BC0A85-EC05-475B-91F0-8D1C60C39DAB}" type="presParOf" srcId="{7855EBEA-437E-485A-A617-7A2E08F504D8}" destId="{FBCB865C-4082-4189-BA36-D62F3DA3CAAD}" srcOrd="0" destOrd="0" presId="urn:microsoft.com/office/officeart/2005/8/layout/vList2"/>
    <dgm:cxn modelId="{C3B9CC33-98C5-4E41-A2CF-16D47F8215E5}" type="presParOf" srcId="{7855EBEA-437E-485A-A617-7A2E08F504D8}" destId="{18629C73-3974-4DB4-956B-05D84DBB7E54}" srcOrd="1" destOrd="0" presId="urn:microsoft.com/office/officeart/2005/8/layout/vList2"/>
    <dgm:cxn modelId="{E50D6D87-AA78-40F3-909F-358AB5A4583E}" type="presParOf" srcId="{7855EBEA-437E-485A-A617-7A2E08F504D8}" destId="{BBCA0F6A-7A1F-4AD6-95F8-7DAFCCD80604}" srcOrd="2" destOrd="0" presId="urn:microsoft.com/office/officeart/2005/8/layout/vList2"/>
    <dgm:cxn modelId="{1CF1967D-389F-4BD0-B52D-79FB0368DFB7}" type="presParOf" srcId="{7855EBEA-437E-485A-A617-7A2E08F504D8}" destId="{A1470D31-2A73-4755-ACA4-1F279D9CB78E}" srcOrd="3" destOrd="0" presId="urn:microsoft.com/office/officeart/2005/8/layout/vList2"/>
    <dgm:cxn modelId="{E22D8DB7-23B6-41E7-B37E-DEC3B61B2179}" type="presParOf" srcId="{7855EBEA-437E-485A-A617-7A2E08F504D8}" destId="{8BF59477-5DAF-42EF-99A1-A4A6DE6AC3C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808DF8-50E8-4B7F-9238-72B4632FE7D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E526353E-0FB2-4B50-B6C1-2E1BCAD2A0CC}">
      <dgm:prSet/>
      <dgm:spPr/>
      <dgm:t>
        <a:bodyPr/>
        <a:lstStyle/>
        <a:p>
          <a:pPr algn="just" rtl="0"/>
          <a:r>
            <a:rPr lang="ru-RU" dirty="0"/>
            <a:t>следует руководствоваться «сильной формулировкой» определения 2НФ и искать частичные зависимости </a:t>
          </a:r>
          <a:r>
            <a:rPr lang="ru-RU" dirty="0" err="1"/>
            <a:t>неключевых</a:t>
          </a:r>
          <a:r>
            <a:rPr lang="ru-RU" dirty="0"/>
            <a:t> атрибутов именно от потенциальных ключей, а не только лишь от первичного ключа; </a:t>
          </a:r>
        </a:p>
      </dgm:t>
    </dgm:pt>
    <dgm:pt modelId="{0FE785B3-5C5C-49AE-8FF8-B94052C6A48E}" type="parTrans" cxnId="{5FF60B75-F324-4DB5-A0FC-B82A49EC46B5}">
      <dgm:prSet/>
      <dgm:spPr/>
      <dgm:t>
        <a:bodyPr/>
        <a:lstStyle/>
        <a:p>
          <a:endParaRPr lang="ru-RU"/>
        </a:p>
      </dgm:t>
    </dgm:pt>
    <dgm:pt modelId="{3E53BB71-8D19-40C3-8996-F003D8F3AB1B}" type="sibTrans" cxnId="{5FF60B75-F324-4DB5-A0FC-B82A49EC46B5}">
      <dgm:prSet/>
      <dgm:spPr/>
      <dgm:t>
        <a:bodyPr/>
        <a:lstStyle/>
        <a:p>
          <a:endParaRPr lang="ru-RU"/>
        </a:p>
      </dgm:t>
    </dgm:pt>
    <dgm:pt modelId="{9B14CF09-BED6-43B8-B726-97F37F439DD3}">
      <dgm:prSet/>
      <dgm:spPr/>
      <dgm:t>
        <a:bodyPr/>
        <a:lstStyle/>
        <a:p>
          <a:pPr rtl="0"/>
          <a:r>
            <a:rPr lang="ru-RU"/>
            <a:t>каждый атрибут, частично зависящий от потенциального ключа, стоит перенести в отдельное отношение, сделав первичным ключом этого нового отношения ту «часть потенциального ключа», от которой переносимый атрибут зависел до проведения нормализации.</a:t>
          </a:r>
        </a:p>
      </dgm:t>
    </dgm:pt>
    <dgm:pt modelId="{1EDB3DE9-E787-40DF-A352-D96C43BB90BD}" type="parTrans" cxnId="{61903174-70F6-405F-9F3E-FDE640DE4285}">
      <dgm:prSet/>
      <dgm:spPr/>
      <dgm:t>
        <a:bodyPr/>
        <a:lstStyle/>
        <a:p>
          <a:endParaRPr lang="ru-RU"/>
        </a:p>
      </dgm:t>
    </dgm:pt>
    <dgm:pt modelId="{B46E522A-5F3B-4CD3-99B7-E544E8D79446}" type="sibTrans" cxnId="{61903174-70F6-405F-9F3E-FDE640DE4285}">
      <dgm:prSet/>
      <dgm:spPr/>
      <dgm:t>
        <a:bodyPr/>
        <a:lstStyle/>
        <a:p>
          <a:endParaRPr lang="ru-RU"/>
        </a:p>
      </dgm:t>
    </dgm:pt>
    <dgm:pt modelId="{9681F031-42DE-4967-99FF-E6806F011A03}" type="pres">
      <dgm:prSet presAssocID="{E5808DF8-50E8-4B7F-9238-72B4632FE7DA}" presName="linear" presStyleCnt="0">
        <dgm:presLayoutVars>
          <dgm:animLvl val="lvl"/>
          <dgm:resizeHandles val="exact"/>
        </dgm:presLayoutVars>
      </dgm:prSet>
      <dgm:spPr/>
    </dgm:pt>
    <dgm:pt modelId="{F20C0B11-8A4B-4FBC-8646-A017623447F3}" type="pres">
      <dgm:prSet presAssocID="{E526353E-0FB2-4B50-B6C1-2E1BCAD2A0C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B2F32A0-D1B3-4EF9-BE0A-586F0D0E469A}" type="pres">
      <dgm:prSet presAssocID="{3E53BB71-8D19-40C3-8996-F003D8F3AB1B}" presName="spacer" presStyleCnt="0"/>
      <dgm:spPr/>
    </dgm:pt>
    <dgm:pt modelId="{E09491D7-F79D-4ECE-83FA-ABC8C05A1AEE}" type="pres">
      <dgm:prSet presAssocID="{9B14CF09-BED6-43B8-B726-97F37F439DD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1903174-70F6-405F-9F3E-FDE640DE4285}" srcId="{E5808DF8-50E8-4B7F-9238-72B4632FE7DA}" destId="{9B14CF09-BED6-43B8-B726-97F37F439DD3}" srcOrd="1" destOrd="0" parTransId="{1EDB3DE9-E787-40DF-A352-D96C43BB90BD}" sibTransId="{B46E522A-5F3B-4CD3-99B7-E544E8D79446}"/>
    <dgm:cxn modelId="{5FF60B75-F324-4DB5-A0FC-B82A49EC46B5}" srcId="{E5808DF8-50E8-4B7F-9238-72B4632FE7DA}" destId="{E526353E-0FB2-4B50-B6C1-2E1BCAD2A0CC}" srcOrd="0" destOrd="0" parTransId="{0FE785B3-5C5C-49AE-8FF8-B94052C6A48E}" sibTransId="{3E53BB71-8D19-40C3-8996-F003D8F3AB1B}"/>
    <dgm:cxn modelId="{FE46BF80-35A1-4D59-86C7-A06353E8CCBB}" type="presOf" srcId="{E526353E-0FB2-4B50-B6C1-2E1BCAD2A0CC}" destId="{F20C0B11-8A4B-4FBC-8646-A017623447F3}" srcOrd="0" destOrd="0" presId="urn:microsoft.com/office/officeart/2005/8/layout/vList2"/>
    <dgm:cxn modelId="{315F3AA4-9422-4746-8C0A-C4C88E07FB85}" type="presOf" srcId="{9B14CF09-BED6-43B8-B726-97F37F439DD3}" destId="{E09491D7-F79D-4ECE-83FA-ABC8C05A1AEE}" srcOrd="0" destOrd="0" presId="urn:microsoft.com/office/officeart/2005/8/layout/vList2"/>
    <dgm:cxn modelId="{B1E135B1-BAF8-46F3-A729-3B5B107C920E}" type="presOf" srcId="{E5808DF8-50E8-4B7F-9238-72B4632FE7DA}" destId="{9681F031-42DE-4967-99FF-E6806F011A03}" srcOrd="0" destOrd="0" presId="urn:microsoft.com/office/officeart/2005/8/layout/vList2"/>
    <dgm:cxn modelId="{E8227004-9077-43BD-8A99-CBA47DF3C5E8}" type="presParOf" srcId="{9681F031-42DE-4967-99FF-E6806F011A03}" destId="{F20C0B11-8A4B-4FBC-8646-A017623447F3}" srcOrd="0" destOrd="0" presId="urn:microsoft.com/office/officeart/2005/8/layout/vList2"/>
    <dgm:cxn modelId="{B370BFA8-97A5-48A3-B671-81FE5DE57036}" type="presParOf" srcId="{9681F031-42DE-4967-99FF-E6806F011A03}" destId="{1B2F32A0-D1B3-4EF9-BE0A-586F0D0E469A}" srcOrd="1" destOrd="0" presId="urn:microsoft.com/office/officeart/2005/8/layout/vList2"/>
    <dgm:cxn modelId="{D50B4A45-38B0-46B2-BE91-3D0AFE9EAE6C}" type="presParOf" srcId="{9681F031-42DE-4967-99FF-E6806F011A03}" destId="{E09491D7-F79D-4ECE-83FA-ABC8C05A1AE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09163A-ACEC-4E69-8D80-1D499AFC895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1D7670EE-3755-473A-BE25-D0BF8FC4F7D6}">
      <dgm:prSet/>
      <dgm:spPr/>
      <dgm:t>
        <a:bodyPr/>
        <a:lstStyle/>
        <a:p>
          <a:pPr rtl="0"/>
          <a:r>
            <a:rPr lang="ru-RU"/>
            <a:t>«упрощённая» и «каноническая» формулировки определения 3НФ эквивалентны, и можно руководствоваться любой из них;</a:t>
          </a:r>
        </a:p>
      </dgm:t>
    </dgm:pt>
    <dgm:pt modelId="{7539AE40-3D0F-41BB-9E7A-02C9CA640789}" type="parTrans" cxnId="{7E87D145-766F-4600-9017-DE347886EB4E}">
      <dgm:prSet/>
      <dgm:spPr/>
      <dgm:t>
        <a:bodyPr/>
        <a:lstStyle/>
        <a:p>
          <a:endParaRPr lang="ru-RU"/>
        </a:p>
      </dgm:t>
    </dgm:pt>
    <dgm:pt modelId="{C3711D6B-D9A7-40C8-9AD3-AC071DA4B0E1}" type="sibTrans" cxnId="{7E87D145-766F-4600-9017-DE347886EB4E}">
      <dgm:prSet/>
      <dgm:spPr/>
      <dgm:t>
        <a:bodyPr/>
        <a:lstStyle/>
        <a:p>
          <a:endParaRPr lang="ru-RU"/>
        </a:p>
      </dgm:t>
    </dgm:pt>
    <dgm:pt modelId="{57BC51BF-EFD9-463F-BCA1-ABC0D1DC0451}">
      <dgm:prSet/>
      <dgm:spPr/>
      <dgm:t>
        <a:bodyPr/>
        <a:lstStyle/>
        <a:p>
          <a:pPr rtl="0"/>
          <a:r>
            <a:rPr lang="ru-RU"/>
            <a:t>3НФ не защищает отношение от возможности ошибочного указания каких-то локальных данных (например, ошибочно вписать номер паспорта человека), но т.к. отношение уже находится во 2НФ, будут соблюдаться «глобальные правила», распространяющиеся на множество записей; </a:t>
          </a:r>
        </a:p>
      </dgm:t>
    </dgm:pt>
    <dgm:pt modelId="{0429B49F-9BE0-4FCA-A45D-2FF00A8AC409}" type="parTrans" cxnId="{B5B9B1D7-9F3B-41AF-ABF8-88CC82DF0F6D}">
      <dgm:prSet/>
      <dgm:spPr/>
      <dgm:t>
        <a:bodyPr/>
        <a:lstStyle/>
        <a:p>
          <a:endParaRPr lang="ru-RU"/>
        </a:p>
      </dgm:t>
    </dgm:pt>
    <dgm:pt modelId="{C3B1DD42-4336-46BA-B750-2DF2A010C9E6}" type="sibTrans" cxnId="{B5B9B1D7-9F3B-41AF-ABF8-88CC82DF0F6D}">
      <dgm:prSet/>
      <dgm:spPr/>
      <dgm:t>
        <a:bodyPr/>
        <a:lstStyle/>
        <a:p>
          <a:endParaRPr lang="ru-RU"/>
        </a:p>
      </dgm:t>
    </dgm:pt>
    <dgm:pt modelId="{1F933A50-0D68-4B5A-927A-8ED8C1DB2D4F}">
      <dgm:prSet/>
      <dgm:spPr/>
      <dgm:t>
        <a:bodyPr/>
        <a:lstStyle/>
        <a:p>
          <a:pPr rtl="0"/>
          <a:r>
            <a:rPr lang="ru-RU"/>
            <a:t>ярким признаком нарушения 3НФ является бессмысленное дублирование одних и тех же данных в множестве строк таблицы (тогда атрибуты, значения которых бессмысленно дублируются, являются первыми кандидатами на перемещение в новое отдельное отношение).</a:t>
          </a:r>
        </a:p>
      </dgm:t>
    </dgm:pt>
    <dgm:pt modelId="{11629390-7BB9-4939-9E75-613B6BCDACBC}" type="parTrans" cxnId="{B5BB69C7-864E-419B-A312-507D2B37D231}">
      <dgm:prSet/>
      <dgm:spPr/>
      <dgm:t>
        <a:bodyPr/>
        <a:lstStyle/>
        <a:p>
          <a:endParaRPr lang="ru-RU"/>
        </a:p>
      </dgm:t>
    </dgm:pt>
    <dgm:pt modelId="{7D9A8A5A-8410-4ADB-B6F6-DBC1E6A97F45}" type="sibTrans" cxnId="{B5BB69C7-864E-419B-A312-507D2B37D231}">
      <dgm:prSet/>
      <dgm:spPr/>
      <dgm:t>
        <a:bodyPr/>
        <a:lstStyle/>
        <a:p>
          <a:endParaRPr lang="ru-RU"/>
        </a:p>
      </dgm:t>
    </dgm:pt>
    <dgm:pt modelId="{DC08ED1D-7D95-4875-AFFC-00DC52C10ADB}" type="pres">
      <dgm:prSet presAssocID="{6709163A-ACEC-4E69-8D80-1D499AFC8951}" presName="linear" presStyleCnt="0">
        <dgm:presLayoutVars>
          <dgm:animLvl val="lvl"/>
          <dgm:resizeHandles val="exact"/>
        </dgm:presLayoutVars>
      </dgm:prSet>
      <dgm:spPr/>
    </dgm:pt>
    <dgm:pt modelId="{2C885E35-E537-42C1-9311-2D0371D42D82}" type="pres">
      <dgm:prSet presAssocID="{1D7670EE-3755-473A-BE25-D0BF8FC4F7D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3FD50D9-EF39-4FFB-8160-B7C2CA1112F3}" type="pres">
      <dgm:prSet presAssocID="{C3711D6B-D9A7-40C8-9AD3-AC071DA4B0E1}" presName="spacer" presStyleCnt="0"/>
      <dgm:spPr/>
    </dgm:pt>
    <dgm:pt modelId="{A84DC52D-ABBF-4134-A534-B758C396C9F4}" type="pres">
      <dgm:prSet presAssocID="{57BC51BF-EFD9-463F-BCA1-ABC0D1DC045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F7E5DBD-401E-4A53-B85A-B50C68FED8A8}" type="pres">
      <dgm:prSet presAssocID="{C3B1DD42-4336-46BA-B750-2DF2A010C9E6}" presName="spacer" presStyleCnt="0"/>
      <dgm:spPr/>
    </dgm:pt>
    <dgm:pt modelId="{9B8C85ED-5ACF-4E33-A540-D59A3D6251C4}" type="pres">
      <dgm:prSet presAssocID="{1F933A50-0D68-4B5A-927A-8ED8C1DB2D4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CB6F541-92F6-41D0-9720-F27FA7CEA17D}" type="presOf" srcId="{6709163A-ACEC-4E69-8D80-1D499AFC8951}" destId="{DC08ED1D-7D95-4875-AFFC-00DC52C10ADB}" srcOrd="0" destOrd="0" presId="urn:microsoft.com/office/officeart/2005/8/layout/vList2"/>
    <dgm:cxn modelId="{7E87D145-766F-4600-9017-DE347886EB4E}" srcId="{6709163A-ACEC-4E69-8D80-1D499AFC8951}" destId="{1D7670EE-3755-473A-BE25-D0BF8FC4F7D6}" srcOrd="0" destOrd="0" parTransId="{7539AE40-3D0F-41BB-9E7A-02C9CA640789}" sibTransId="{C3711D6B-D9A7-40C8-9AD3-AC071DA4B0E1}"/>
    <dgm:cxn modelId="{87FE4AC3-445B-4E26-89DA-954474A7570F}" type="presOf" srcId="{1D7670EE-3755-473A-BE25-D0BF8FC4F7D6}" destId="{2C885E35-E537-42C1-9311-2D0371D42D82}" srcOrd="0" destOrd="0" presId="urn:microsoft.com/office/officeart/2005/8/layout/vList2"/>
    <dgm:cxn modelId="{B5BB69C7-864E-419B-A312-507D2B37D231}" srcId="{6709163A-ACEC-4E69-8D80-1D499AFC8951}" destId="{1F933A50-0D68-4B5A-927A-8ED8C1DB2D4F}" srcOrd="2" destOrd="0" parTransId="{11629390-7BB9-4939-9E75-613B6BCDACBC}" sibTransId="{7D9A8A5A-8410-4ADB-B6F6-DBC1E6A97F45}"/>
    <dgm:cxn modelId="{200CE5D5-E2DB-410F-9E8E-01C0C83F8061}" type="presOf" srcId="{57BC51BF-EFD9-463F-BCA1-ABC0D1DC0451}" destId="{A84DC52D-ABBF-4134-A534-B758C396C9F4}" srcOrd="0" destOrd="0" presId="urn:microsoft.com/office/officeart/2005/8/layout/vList2"/>
    <dgm:cxn modelId="{B5B9B1D7-9F3B-41AF-ABF8-88CC82DF0F6D}" srcId="{6709163A-ACEC-4E69-8D80-1D499AFC8951}" destId="{57BC51BF-EFD9-463F-BCA1-ABC0D1DC0451}" srcOrd="1" destOrd="0" parTransId="{0429B49F-9BE0-4FCA-A45D-2FF00A8AC409}" sibTransId="{C3B1DD42-4336-46BA-B750-2DF2A010C9E6}"/>
    <dgm:cxn modelId="{113921E4-1411-46E0-99E6-DE3DDE95553E}" type="presOf" srcId="{1F933A50-0D68-4B5A-927A-8ED8C1DB2D4F}" destId="{9B8C85ED-5ACF-4E33-A540-D59A3D6251C4}" srcOrd="0" destOrd="0" presId="urn:microsoft.com/office/officeart/2005/8/layout/vList2"/>
    <dgm:cxn modelId="{A67B310A-561A-4A46-B2CF-057D9A2D9F8E}" type="presParOf" srcId="{DC08ED1D-7D95-4875-AFFC-00DC52C10ADB}" destId="{2C885E35-E537-42C1-9311-2D0371D42D82}" srcOrd="0" destOrd="0" presId="urn:microsoft.com/office/officeart/2005/8/layout/vList2"/>
    <dgm:cxn modelId="{5DBDC2A0-BB89-4A1B-AC5C-BE13370DBB27}" type="presParOf" srcId="{DC08ED1D-7D95-4875-AFFC-00DC52C10ADB}" destId="{73FD50D9-EF39-4FFB-8160-B7C2CA1112F3}" srcOrd="1" destOrd="0" presId="urn:microsoft.com/office/officeart/2005/8/layout/vList2"/>
    <dgm:cxn modelId="{8AAFFAB8-6AB8-4779-B2F0-EF529E828BEC}" type="presParOf" srcId="{DC08ED1D-7D95-4875-AFFC-00DC52C10ADB}" destId="{A84DC52D-ABBF-4134-A534-B758C396C9F4}" srcOrd="2" destOrd="0" presId="urn:microsoft.com/office/officeart/2005/8/layout/vList2"/>
    <dgm:cxn modelId="{8DB0778C-4E43-4B52-B905-08DBB1FD0F1B}" type="presParOf" srcId="{DC08ED1D-7D95-4875-AFFC-00DC52C10ADB}" destId="{6F7E5DBD-401E-4A53-B85A-B50C68FED8A8}" srcOrd="3" destOrd="0" presId="urn:microsoft.com/office/officeart/2005/8/layout/vList2"/>
    <dgm:cxn modelId="{DB2D1479-FAA6-4076-99D9-104CEC207BDE}" type="presParOf" srcId="{DC08ED1D-7D95-4875-AFFC-00DC52C10ADB}" destId="{9B8C85ED-5ACF-4E33-A540-D59A3D6251C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833BE3-E936-4520-8D01-59559E23446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AF877053-B083-4759-998A-410416019E5C}">
      <dgm:prSet/>
      <dgm:spPr/>
      <dgm:t>
        <a:bodyPr/>
        <a:lstStyle/>
        <a:p>
          <a:pPr rtl="0"/>
          <a:r>
            <a:rPr lang="ru-RU"/>
            <a:t>все формулировки определения НФБК эквивалентны, и можно руководствоваться любой из них; </a:t>
          </a:r>
        </a:p>
      </dgm:t>
    </dgm:pt>
    <dgm:pt modelId="{7A002BD9-2755-4619-B98E-C5CA0F3BFC0F}" type="parTrans" cxnId="{25F897BD-1070-4CE3-8C73-82A2171A3576}">
      <dgm:prSet/>
      <dgm:spPr/>
      <dgm:t>
        <a:bodyPr/>
        <a:lstStyle/>
        <a:p>
          <a:endParaRPr lang="ru-RU"/>
        </a:p>
      </dgm:t>
    </dgm:pt>
    <dgm:pt modelId="{9412CE60-B260-48B6-BDD0-2937DC88C680}" type="sibTrans" cxnId="{25F897BD-1070-4CE3-8C73-82A2171A3576}">
      <dgm:prSet/>
      <dgm:spPr/>
      <dgm:t>
        <a:bodyPr/>
        <a:lstStyle/>
        <a:p>
          <a:endParaRPr lang="ru-RU"/>
        </a:p>
      </dgm:t>
    </dgm:pt>
    <dgm:pt modelId="{5AD9519A-9FE7-435E-9926-D1934C882B25}">
      <dgm:prSet/>
      <dgm:spPr/>
      <dgm:t>
        <a:bodyPr/>
        <a:lstStyle/>
        <a:p>
          <a:pPr rtl="0"/>
          <a:r>
            <a:rPr lang="ru-RU"/>
            <a:t>как и 3НФ, НФБК не защищает отношение от возможности ошибочного указания каких-то локальных данных (например, можно ошибочно вписать название игрушки), но позволяет уменьшить дублирование данных и защищает отношение от нарушения «глобальных правил», распространяющихся на множество записей и несколько атрибутов; </a:t>
          </a:r>
        </a:p>
      </dgm:t>
    </dgm:pt>
    <dgm:pt modelId="{01C751A3-5143-4C7C-9120-B532F0807B7A}" type="parTrans" cxnId="{12AA6F93-1496-49CD-99A6-2001BD73D7AE}">
      <dgm:prSet/>
      <dgm:spPr/>
      <dgm:t>
        <a:bodyPr/>
        <a:lstStyle/>
        <a:p>
          <a:endParaRPr lang="ru-RU"/>
        </a:p>
      </dgm:t>
    </dgm:pt>
    <dgm:pt modelId="{F2115357-ED07-4679-BEB2-6471A5DB8AA0}" type="sibTrans" cxnId="{12AA6F93-1496-49CD-99A6-2001BD73D7AE}">
      <dgm:prSet/>
      <dgm:spPr/>
      <dgm:t>
        <a:bodyPr/>
        <a:lstStyle/>
        <a:p>
          <a:endParaRPr lang="ru-RU"/>
        </a:p>
      </dgm:t>
    </dgm:pt>
    <dgm:pt modelId="{D610BCD6-A896-45DB-9A5E-6E3DA2D6C548}">
      <dgm:prSet/>
      <dgm:spPr/>
      <dgm:t>
        <a:bodyPr/>
        <a:lstStyle/>
        <a:p>
          <a:pPr rtl="0"/>
          <a:r>
            <a:rPr lang="ru-RU"/>
            <a:t>ярким признаком нарушения НФБК является наличие в отношении пересекающихся потенциальных ключей. </a:t>
          </a:r>
        </a:p>
      </dgm:t>
    </dgm:pt>
    <dgm:pt modelId="{1008F90E-F81F-4C0F-A421-69C6BEAA7A53}" type="parTrans" cxnId="{299807CF-75DF-4A9A-8FDE-E5E8386A94C7}">
      <dgm:prSet/>
      <dgm:spPr/>
      <dgm:t>
        <a:bodyPr/>
        <a:lstStyle/>
        <a:p>
          <a:endParaRPr lang="ru-RU"/>
        </a:p>
      </dgm:t>
    </dgm:pt>
    <dgm:pt modelId="{555AB5AC-20AC-4F68-98CF-47E89A89013A}" type="sibTrans" cxnId="{299807CF-75DF-4A9A-8FDE-E5E8386A94C7}">
      <dgm:prSet/>
      <dgm:spPr/>
      <dgm:t>
        <a:bodyPr/>
        <a:lstStyle/>
        <a:p>
          <a:endParaRPr lang="ru-RU"/>
        </a:p>
      </dgm:t>
    </dgm:pt>
    <dgm:pt modelId="{CE3271DE-43BC-4E50-94A8-F3386C9FA772}" type="pres">
      <dgm:prSet presAssocID="{53833BE3-E936-4520-8D01-59559E234463}" presName="linear" presStyleCnt="0">
        <dgm:presLayoutVars>
          <dgm:animLvl val="lvl"/>
          <dgm:resizeHandles val="exact"/>
        </dgm:presLayoutVars>
      </dgm:prSet>
      <dgm:spPr/>
    </dgm:pt>
    <dgm:pt modelId="{EE378AA5-8DAE-49FD-B955-DDB75F32A97E}" type="pres">
      <dgm:prSet presAssocID="{AF877053-B083-4759-998A-410416019E5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6725A9B-3395-4078-AA01-DE03987CF1C7}" type="pres">
      <dgm:prSet presAssocID="{9412CE60-B260-48B6-BDD0-2937DC88C680}" presName="spacer" presStyleCnt="0"/>
      <dgm:spPr/>
    </dgm:pt>
    <dgm:pt modelId="{CC981948-6027-46A2-882C-466DCB4FB10F}" type="pres">
      <dgm:prSet presAssocID="{5AD9519A-9FE7-435E-9926-D1934C882B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C6441A6-D3F7-41EF-82B2-3274031853E1}" type="pres">
      <dgm:prSet presAssocID="{F2115357-ED07-4679-BEB2-6471A5DB8AA0}" presName="spacer" presStyleCnt="0"/>
      <dgm:spPr/>
    </dgm:pt>
    <dgm:pt modelId="{AAFAB788-B959-4FD1-B138-5D6B6A10380A}" type="pres">
      <dgm:prSet presAssocID="{D610BCD6-A896-45DB-9A5E-6E3DA2D6C54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F16AA37-87F8-4EAC-8D72-54DCF2EBBD68}" type="presOf" srcId="{53833BE3-E936-4520-8D01-59559E234463}" destId="{CE3271DE-43BC-4E50-94A8-F3386C9FA772}" srcOrd="0" destOrd="0" presId="urn:microsoft.com/office/officeart/2005/8/layout/vList2"/>
    <dgm:cxn modelId="{37200968-505D-4054-BB31-70EEE07F3E74}" type="presOf" srcId="{D610BCD6-A896-45DB-9A5E-6E3DA2D6C548}" destId="{AAFAB788-B959-4FD1-B138-5D6B6A10380A}" srcOrd="0" destOrd="0" presId="urn:microsoft.com/office/officeart/2005/8/layout/vList2"/>
    <dgm:cxn modelId="{2893F680-23E2-443C-95CC-28B262D21A77}" type="presOf" srcId="{5AD9519A-9FE7-435E-9926-D1934C882B25}" destId="{CC981948-6027-46A2-882C-466DCB4FB10F}" srcOrd="0" destOrd="0" presId="urn:microsoft.com/office/officeart/2005/8/layout/vList2"/>
    <dgm:cxn modelId="{12AA6F93-1496-49CD-99A6-2001BD73D7AE}" srcId="{53833BE3-E936-4520-8D01-59559E234463}" destId="{5AD9519A-9FE7-435E-9926-D1934C882B25}" srcOrd="1" destOrd="0" parTransId="{01C751A3-5143-4C7C-9120-B532F0807B7A}" sibTransId="{F2115357-ED07-4679-BEB2-6471A5DB8AA0}"/>
    <dgm:cxn modelId="{25F897BD-1070-4CE3-8C73-82A2171A3576}" srcId="{53833BE3-E936-4520-8D01-59559E234463}" destId="{AF877053-B083-4759-998A-410416019E5C}" srcOrd="0" destOrd="0" parTransId="{7A002BD9-2755-4619-B98E-C5CA0F3BFC0F}" sibTransId="{9412CE60-B260-48B6-BDD0-2937DC88C680}"/>
    <dgm:cxn modelId="{299807CF-75DF-4A9A-8FDE-E5E8386A94C7}" srcId="{53833BE3-E936-4520-8D01-59559E234463}" destId="{D610BCD6-A896-45DB-9A5E-6E3DA2D6C548}" srcOrd="2" destOrd="0" parTransId="{1008F90E-F81F-4C0F-A421-69C6BEAA7A53}" sibTransId="{555AB5AC-20AC-4F68-98CF-47E89A89013A}"/>
    <dgm:cxn modelId="{6CDDBFDE-4ABB-4E6D-851B-0290741E673D}" type="presOf" srcId="{AF877053-B083-4759-998A-410416019E5C}" destId="{EE378AA5-8DAE-49FD-B955-DDB75F32A97E}" srcOrd="0" destOrd="0" presId="urn:microsoft.com/office/officeart/2005/8/layout/vList2"/>
    <dgm:cxn modelId="{EE84B357-14C5-4D4F-867A-98243F73313F}" type="presParOf" srcId="{CE3271DE-43BC-4E50-94A8-F3386C9FA772}" destId="{EE378AA5-8DAE-49FD-B955-DDB75F32A97E}" srcOrd="0" destOrd="0" presId="urn:microsoft.com/office/officeart/2005/8/layout/vList2"/>
    <dgm:cxn modelId="{951140B2-782F-4DCD-B706-40C66E8665D8}" type="presParOf" srcId="{CE3271DE-43BC-4E50-94A8-F3386C9FA772}" destId="{46725A9B-3395-4078-AA01-DE03987CF1C7}" srcOrd="1" destOrd="0" presId="urn:microsoft.com/office/officeart/2005/8/layout/vList2"/>
    <dgm:cxn modelId="{6C410A1F-9078-464C-92DA-8726C103EE9C}" type="presParOf" srcId="{CE3271DE-43BC-4E50-94A8-F3386C9FA772}" destId="{CC981948-6027-46A2-882C-466DCB4FB10F}" srcOrd="2" destOrd="0" presId="urn:microsoft.com/office/officeart/2005/8/layout/vList2"/>
    <dgm:cxn modelId="{2211CBD7-101F-4D0A-AFF6-DDB889A875AB}" type="presParOf" srcId="{CE3271DE-43BC-4E50-94A8-F3386C9FA772}" destId="{9C6441A6-D3F7-41EF-82B2-3274031853E1}" srcOrd="3" destOrd="0" presId="urn:microsoft.com/office/officeart/2005/8/layout/vList2"/>
    <dgm:cxn modelId="{BFF8FFF9-5724-48AE-AF23-2103CECDD9DC}" type="presParOf" srcId="{CE3271DE-43BC-4E50-94A8-F3386C9FA772}" destId="{AAFAB788-B959-4FD1-B138-5D6B6A10380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09C500-7028-4FBD-8C76-D2EFFE00C7A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5A6193B5-83C3-47ED-AC93-DB2D12332278}">
      <dgm:prSet/>
      <dgm:spPr/>
      <dgm:t>
        <a:bodyPr/>
        <a:lstStyle/>
        <a:p>
          <a:pPr rtl="0"/>
          <a:r>
            <a:rPr lang="ru-RU"/>
            <a:t>отношения, находящиеся в НФБК, но не находящиеся в 4НФ — большая редкость (на практике они появляются очень редко);</a:t>
          </a:r>
        </a:p>
      </dgm:t>
    </dgm:pt>
    <dgm:pt modelId="{9410DD85-CA28-4AC0-8813-EDE664255CBF}" type="parTrans" cxnId="{CACB6D3F-F7D6-4FDD-88D0-419C3126DD6A}">
      <dgm:prSet/>
      <dgm:spPr/>
      <dgm:t>
        <a:bodyPr/>
        <a:lstStyle/>
        <a:p>
          <a:endParaRPr lang="ru-RU"/>
        </a:p>
      </dgm:t>
    </dgm:pt>
    <dgm:pt modelId="{DCCA077F-2763-4AFB-807A-2A91B5E20D57}" type="sibTrans" cxnId="{CACB6D3F-F7D6-4FDD-88D0-419C3126DD6A}">
      <dgm:prSet/>
      <dgm:spPr/>
      <dgm:t>
        <a:bodyPr/>
        <a:lstStyle/>
        <a:p>
          <a:endParaRPr lang="ru-RU"/>
        </a:p>
      </dgm:t>
    </dgm:pt>
    <dgm:pt modelId="{85D1BD67-9E11-456B-ADC6-A4F30A2DDEA2}">
      <dgm:prSet/>
      <dgm:spPr/>
      <dgm:t>
        <a:bodyPr/>
        <a:lstStyle/>
        <a:p>
          <a:pPr rtl="0"/>
          <a:r>
            <a:rPr lang="ru-RU"/>
            <a:t>как и НФБК, 4НФ не защищает отношение от возможности ошибочного указания каких-то локальных данных (например, можно ошибочно вписать название экзамена или приписать его «не тому» факультету), но позволяет уменьшить дублирование данных и защищает отношение от нарушения «глобальных правил», распространяющихся на множество записей и несколько атрибутов;</a:t>
          </a:r>
        </a:p>
      </dgm:t>
    </dgm:pt>
    <dgm:pt modelId="{22246EEF-B1C3-4A23-B323-BE5F46B4429E}" type="parTrans" cxnId="{8397CE0A-5B87-4EEE-8D8C-DDDADBB5AA26}">
      <dgm:prSet/>
      <dgm:spPr/>
      <dgm:t>
        <a:bodyPr/>
        <a:lstStyle/>
        <a:p>
          <a:endParaRPr lang="ru-RU"/>
        </a:p>
      </dgm:t>
    </dgm:pt>
    <dgm:pt modelId="{BA7553C7-1E27-400C-AE96-29107D74AA46}" type="sibTrans" cxnId="{8397CE0A-5B87-4EEE-8D8C-DDDADBB5AA26}">
      <dgm:prSet/>
      <dgm:spPr/>
      <dgm:t>
        <a:bodyPr/>
        <a:lstStyle/>
        <a:p>
          <a:endParaRPr lang="ru-RU"/>
        </a:p>
      </dgm:t>
    </dgm:pt>
    <dgm:pt modelId="{D21C7FEE-285C-4E0C-855D-0CB62F60307C}">
      <dgm:prSet/>
      <dgm:spPr/>
      <dgm:t>
        <a:bodyPr/>
        <a:lstStyle/>
        <a:p>
          <a:pPr rtl="0"/>
          <a:r>
            <a:rPr lang="ru-RU"/>
            <a:t>ярким признаком нарушения 4НФ является наличие в отношении группы из трёх и более атрибутов, в которой атрибуты попарно зависят друг от друга, но при этом не зависят от значений остальных атрибутов. </a:t>
          </a:r>
        </a:p>
      </dgm:t>
    </dgm:pt>
    <dgm:pt modelId="{55EF2481-AC5E-4A9A-BBCB-EB1C18C855FC}" type="parTrans" cxnId="{EA97FB05-CEBF-4F5A-A3EA-3825BBB52DC3}">
      <dgm:prSet/>
      <dgm:spPr/>
      <dgm:t>
        <a:bodyPr/>
        <a:lstStyle/>
        <a:p>
          <a:endParaRPr lang="ru-RU"/>
        </a:p>
      </dgm:t>
    </dgm:pt>
    <dgm:pt modelId="{B110D4FB-DD33-44B3-86FB-9F6FB5316ED8}" type="sibTrans" cxnId="{EA97FB05-CEBF-4F5A-A3EA-3825BBB52DC3}">
      <dgm:prSet/>
      <dgm:spPr/>
      <dgm:t>
        <a:bodyPr/>
        <a:lstStyle/>
        <a:p>
          <a:endParaRPr lang="ru-RU"/>
        </a:p>
      </dgm:t>
    </dgm:pt>
    <dgm:pt modelId="{DED99042-49FC-487D-B68C-BAF844042C3E}" type="pres">
      <dgm:prSet presAssocID="{A009C500-7028-4FBD-8C76-D2EFFE00C7AD}" presName="linear" presStyleCnt="0">
        <dgm:presLayoutVars>
          <dgm:animLvl val="lvl"/>
          <dgm:resizeHandles val="exact"/>
        </dgm:presLayoutVars>
      </dgm:prSet>
      <dgm:spPr/>
    </dgm:pt>
    <dgm:pt modelId="{63C95ACC-DCDA-4189-8463-B30C03C3F124}" type="pres">
      <dgm:prSet presAssocID="{5A6193B5-83C3-47ED-AC93-DB2D1233227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BB7A81-8314-43D3-BF91-54343914CC1D}" type="pres">
      <dgm:prSet presAssocID="{DCCA077F-2763-4AFB-807A-2A91B5E20D57}" presName="spacer" presStyleCnt="0"/>
      <dgm:spPr/>
    </dgm:pt>
    <dgm:pt modelId="{DA484D78-41B0-4BA0-8F31-42B467137A13}" type="pres">
      <dgm:prSet presAssocID="{85D1BD67-9E11-456B-ADC6-A4F30A2DDEA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C100887-7E2E-45B7-BFF4-CC70857E9F75}" type="pres">
      <dgm:prSet presAssocID="{BA7553C7-1E27-400C-AE96-29107D74AA46}" presName="spacer" presStyleCnt="0"/>
      <dgm:spPr/>
    </dgm:pt>
    <dgm:pt modelId="{AE7E1D97-4E7B-4856-905E-4574979177CF}" type="pres">
      <dgm:prSet presAssocID="{D21C7FEE-285C-4E0C-855D-0CB62F60307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A97FB05-CEBF-4F5A-A3EA-3825BBB52DC3}" srcId="{A009C500-7028-4FBD-8C76-D2EFFE00C7AD}" destId="{D21C7FEE-285C-4E0C-855D-0CB62F60307C}" srcOrd="2" destOrd="0" parTransId="{55EF2481-AC5E-4A9A-BBCB-EB1C18C855FC}" sibTransId="{B110D4FB-DD33-44B3-86FB-9F6FB5316ED8}"/>
    <dgm:cxn modelId="{8397CE0A-5B87-4EEE-8D8C-DDDADBB5AA26}" srcId="{A009C500-7028-4FBD-8C76-D2EFFE00C7AD}" destId="{85D1BD67-9E11-456B-ADC6-A4F30A2DDEA2}" srcOrd="1" destOrd="0" parTransId="{22246EEF-B1C3-4A23-B323-BE5F46B4429E}" sibTransId="{BA7553C7-1E27-400C-AE96-29107D74AA46}"/>
    <dgm:cxn modelId="{A7770C0B-013A-497D-BE01-20E80AB86B4D}" type="presOf" srcId="{85D1BD67-9E11-456B-ADC6-A4F30A2DDEA2}" destId="{DA484D78-41B0-4BA0-8F31-42B467137A13}" srcOrd="0" destOrd="0" presId="urn:microsoft.com/office/officeart/2005/8/layout/vList2"/>
    <dgm:cxn modelId="{CACB6D3F-F7D6-4FDD-88D0-419C3126DD6A}" srcId="{A009C500-7028-4FBD-8C76-D2EFFE00C7AD}" destId="{5A6193B5-83C3-47ED-AC93-DB2D12332278}" srcOrd="0" destOrd="0" parTransId="{9410DD85-CA28-4AC0-8813-EDE664255CBF}" sibTransId="{DCCA077F-2763-4AFB-807A-2A91B5E20D57}"/>
    <dgm:cxn modelId="{1DA68844-40C8-44C9-BCBE-34D2089ECAA7}" type="presOf" srcId="{5A6193B5-83C3-47ED-AC93-DB2D12332278}" destId="{63C95ACC-DCDA-4189-8463-B30C03C3F124}" srcOrd="0" destOrd="0" presId="urn:microsoft.com/office/officeart/2005/8/layout/vList2"/>
    <dgm:cxn modelId="{A9FED0A2-D4E8-430F-8347-DCF33EB39E6E}" type="presOf" srcId="{A009C500-7028-4FBD-8C76-D2EFFE00C7AD}" destId="{DED99042-49FC-487D-B68C-BAF844042C3E}" srcOrd="0" destOrd="0" presId="urn:microsoft.com/office/officeart/2005/8/layout/vList2"/>
    <dgm:cxn modelId="{29FBB6F8-A808-465D-B81F-F13CCAFD826E}" type="presOf" srcId="{D21C7FEE-285C-4E0C-855D-0CB62F60307C}" destId="{AE7E1D97-4E7B-4856-905E-4574979177CF}" srcOrd="0" destOrd="0" presId="urn:microsoft.com/office/officeart/2005/8/layout/vList2"/>
    <dgm:cxn modelId="{B1C2D5F2-45DD-4286-9E7D-2E4FE53353AC}" type="presParOf" srcId="{DED99042-49FC-487D-B68C-BAF844042C3E}" destId="{63C95ACC-DCDA-4189-8463-B30C03C3F124}" srcOrd="0" destOrd="0" presId="urn:microsoft.com/office/officeart/2005/8/layout/vList2"/>
    <dgm:cxn modelId="{F60582C2-7370-4DB2-A2D6-5C71ACA1D123}" type="presParOf" srcId="{DED99042-49FC-487D-B68C-BAF844042C3E}" destId="{C9BB7A81-8314-43D3-BF91-54343914CC1D}" srcOrd="1" destOrd="0" presId="urn:microsoft.com/office/officeart/2005/8/layout/vList2"/>
    <dgm:cxn modelId="{C4266E44-6512-42A5-88C1-0C8D371B0E45}" type="presParOf" srcId="{DED99042-49FC-487D-B68C-BAF844042C3E}" destId="{DA484D78-41B0-4BA0-8F31-42B467137A13}" srcOrd="2" destOrd="0" presId="urn:microsoft.com/office/officeart/2005/8/layout/vList2"/>
    <dgm:cxn modelId="{4A497D5F-77E7-4672-839E-529CAF76D79A}" type="presParOf" srcId="{DED99042-49FC-487D-B68C-BAF844042C3E}" destId="{FC100887-7E2E-45B7-BFF4-CC70857E9F75}" srcOrd="3" destOrd="0" presId="urn:microsoft.com/office/officeart/2005/8/layout/vList2"/>
    <dgm:cxn modelId="{ACFBE583-D399-4B25-A5B3-5287C261CE17}" type="presParOf" srcId="{DED99042-49FC-487D-B68C-BAF844042C3E}" destId="{AE7E1D97-4E7B-4856-905E-4574979177C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D5FB757-C04D-4B35-B818-CD9D1AC504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369A8D31-0E54-4F3C-A727-3B7B40D0B1BD}">
      <dgm:prSet/>
      <dgm:spPr/>
      <dgm:t>
        <a:bodyPr/>
        <a:lstStyle/>
        <a:p>
          <a:r>
            <a:rPr lang="ru-RU"/>
            <a:t>отношения, находящиеся в 4НФ, но не находящиеся в 5НФ — большая редкость (на практике они почти никогда не встречаются);</a:t>
          </a:r>
        </a:p>
      </dgm:t>
    </dgm:pt>
    <dgm:pt modelId="{354D3037-4B5D-4E7F-A69E-2E920D33957A}" type="parTrans" cxnId="{A7895BD1-9E45-4ABE-9C6F-C7BD922596A3}">
      <dgm:prSet/>
      <dgm:spPr/>
      <dgm:t>
        <a:bodyPr/>
        <a:lstStyle/>
        <a:p>
          <a:endParaRPr lang="ru-RU"/>
        </a:p>
      </dgm:t>
    </dgm:pt>
    <dgm:pt modelId="{6024C876-7E32-4C0F-8376-D2CAAA2B0ED6}" type="sibTrans" cxnId="{A7895BD1-9E45-4ABE-9C6F-C7BD922596A3}">
      <dgm:prSet/>
      <dgm:spPr/>
      <dgm:t>
        <a:bodyPr/>
        <a:lstStyle/>
        <a:p>
          <a:endParaRPr lang="ru-RU"/>
        </a:p>
      </dgm:t>
    </dgm:pt>
    <dgm:pt modelId="{167F237B-DD95-4356-AB45-D38B325528BC}">
      <dgm:prSet/>
      <dgm:spPr/>
      <dgm:t>
        <a:bodyPr/>
        <a:lstStyle/>
        <a:p>
          <a:r>
            <a:rPr lang="ru-RU"/>
            <a:t>как и 4НФ, 5НФ не защищает отношение от возможности ошибочного указания каких-то локальных данных (например, можно ошибочно вписать название факультета или приписать его «не тому» предмету), но позволяет уменьшить дублирование данных и защищает отношение от нарушения «глобальных правил», распространяющихся на множество записей и несколько атрибутов;</a:t>
          </a:r>
        </a:p>
      </dgm:t>
    </dgm:pt>
    <dgm:pt modelId="{923CB75E-BAEF-4AB5-9BDD-8F6721E43AB3}" type="parTrans" cxnId="{C3C40855-4256-4D76-9776-145AD581CF5C}">
      <dgm:prSet/>
      <dgm:spPr/>
      <dgm:t>
        <a:bodyPr/>
        <a:lstStyle/>
        <a:p>
          <a:endParaRPr lang="ru-RU"/>
        </a:p>
      </dgm:t>
    </dgm:pt>
    <dgm:pt modelId="{18DEED0C-3277-4EAC-A6E1-56095A5B16DE}" type="sibTrans" cxnId="{C3C40855-4256-4D76-9776-145AD581CF5C}">
      <dgm:prSet/>
      <dgm:spPr/>
      <dgm:t>
        <a:bodyPr/>
        <a:lstStyle/>
        <a:p>
          <a:endParaRPr lang="ru-RU"/>
        </a:p>
      </dgm:t>
    </dgm:pt>
    <dgm:pt modelId="{557E2221-A2F8-4D56-8959-45307BE73C38}">
      <dgm:prSet/>
      <dgm:spPr/>
      <dgm:t>
        <a:bodyPr/>
        <a:lstStyle/>
        <a:p>
          <a:r>
            <a:rPr lang="ru-RU"/>
            <a:t>признаком нарушения 5НФ является наличие в отношении группы из трёх и более атрибутов, в которой все входящие в эту группу атрибуты находятся во взаимосвязи друг от друга;</a:t>
          </a:r>
        </a:p>
      </dgm:t>
    </dgm:pt>
    <dgm:pt modelId="{14E5B3A0-F281-4AFE-A497-73BBB838840B}" type="parTrans" cxnId="{7AAD9C5B-0800-444B-8DB8-90FD26EBDD59}">
      <dgm:prSet/>
      <dgm:spPr/>
      <dgm:t>
        <a:bodyPr/>
        <a:lstStyle/>
        <a:p>
          <a:endParaRPr lang="ru-RU"/>
        </a:p>
      </dgm:t>
    </dgm:pt>
    <dgm:pt modelId="{B8F2519C-B759-4879-B5B9-517948F6F9B3}" type="sibTrans" cxnId="{7AAD9C5B-0800-444B-8DB8-90FD26EBDD59}">
      <dgm:prSet/>
      <dgm:spPr/>
      <dgm:t>
        <a:bodyPr/>
        <a:lstStyle/>
        <a:p>
          <a:endParaRPr lang="ru-RU"/>
        </a:p>
      </dgm:t>
    </dgm:pt>
    <dgm:pt modelId="{C0245857-29E0-4E31-9E4E-F040AE7B57F1}">
      <dgm:prSet/>
      <dgm:spPr/>
      <dgm:t>
        <a:bodyPr/>
        <a:lstStyle/>
        <a:p>
          <a:r>
            <a:rPr lang="ru-RU"/>
            <a:t>5НФ является «финальной» нормальной формой, т.е. находящееся в 5НФ отношение уже невозможно без потерь декомпозировать дальше (за исключением случаев хронологических отношений — см. 6НФ</a:t>
          </a:r>
        </a:p>
      </dgm:t>
    </dgm:pt>
    <dgm:pt modelId="{21EDF1F2-52FC-4151-B8F1-E52117D3A149}" type="parTrans" cxnId="{FE411E29-51DE-414B-96D4-C13E72D9E97D}">
      <dgm:prSet/>
      <dgm:spPr/>
      <dgm:t>
        <a:bodyPr/>
        <a:lstStyle/>
        <a:p>
          <a:endParaRPr lang="ru-RU"/>
        </a:p>
      </dgm:t>
    </dgm:pt>
    <dgm:pt modelId="{06964BBB-95F6-4875-A0CF-920308766A3D}" type="sibTrans" cxnId="{FE411E29-51DE-414B-96D4-C13E72D9E97D}">
      <dgm:prSet/>
      <dgm:spPr/>
      <dgm:t>
        <a:bodyPr/>
        <a:lstStyle/>
        <a:p>
          <a:endParaRPr lang="ru-RU"/>
        </a:p>
      </dgm:t>
    </dgm:pt>
    <dgm:pt modelId="{B6492289-BAE7-4034-B113-BF00A4F485B2}" type="pres">
      <dgm:prSet presAssocID="{2D5FB757-C04D-4B35-B818-CD9D1AC50403}" presName="linear" presStyleCnt="0">
        <dgm:presLayoutVars>
          <dgm:animLvl val="lvl"/>
          <dgm:resizeHandles val="exact"/>
        </dgm:presLayoutVars>
      </dgm:prSet>
      <dgm:spPr/>
    </dgm:pt>
    <dgm:pt modelId="{C6FCD4CD-C072-4E71-B723-9C331564ED6F}" type="pres">
      <dgm:prSet presAssocID="{369A8D31-0E54-4F3C-A727-3B7B40D0B1B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6277CD3-EE4D-4EB8-AFD3-FE473B2BE813}" type="pres">
      <dgm:prSet presAssocID="{6024C876-7E32-4C0F-8376-D2CAAA2B0ED6}" presName="spacer" presStyleCnt="0"/>
      <dgm:spPr/>
    </dgm:pt>
    <dgm:pt modelId="{85CAAAEB-C773-48A3-9145-A7DA66C054BA}" type="pres">
      <dgm:prSet presAssocID="{167F237B-DD95-4356-AB45-D38B325528B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E3E1EBB-9B3D-4E5D-89D1-ECBA6DD366CF}" type="pres">
      <dgm:prSet presAssocID="{18DEED0C-3277-4EAC-A6E1-56095A5B16DE}" presName="spacer" presStyleCnt="0"/>
      <dgm:spPr/>
    </dgm:pt>
    <dgm:pt modelId="{224F249C-8311-4E72-8B64-0E1B343F000B}" type="pres">
      <dgm:prSet presAssocID="{557E2221-A2F8-4D56-8959-45307BE73C3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8A2E8FE-46B6-447C-90C3-9C8E95002379}" type="pres">
      <dgm:prSet presAssocID="{B8F2519C-B759-4879-B5B9-517948F6F9B3}" presName="spacer" presStyleCnt="0"/>
      <dgm:spPr/>
    </dgm:pt>
    <dgm:pt modelId="{B33AA909-8E55-4848-8B8C-A75412F7EE0D}" type="pres">
      <dgm:prSet presAssocID="{C0245857-29E0-4E31-9E4E-F040AE7B57F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E411E29-51DE-414B-96D4-C13E72D9E97D}" srcId="{2D5FB757-C04D-4B35-B818-CD9D1AC50403}" destId="{C0245857-29E0-4E31-9E4E-F040AE7B57F1}" srcOrd="3" destOrd="0" parTransId="{21EDF1F2-52FC-4151-B8F1-E52117D3A149}" sibTransId="{06964BBB-95F6-4875-A0CF-920308766A3D}"/>
    <dgm:cxn modelId="{7AAD9C5B-0800-444B-8DB8-90FD26EBDD59}" srcId="{2D5FB757-C04D-4B35-B818-CD9D1AC50403}" destId="{557E2221-A2F8-4D56-8959-45307BE73C38}" srcOrd="2" destOrd="0" parTransId="{14E5B3A0-F281-4AFE-A497-73BBB838840B}" sibTransId="{B8F2519C-B759-4879-B5B9-517948F6F9B3}"/>
    <dgm:cxn modelId="{F374E76E-8B77-45F7-830E-B9789BA70369}" type="presOf" srcId="{369A8D31-0E54-4F3C-A727-3B7B40D0B1BD}" destId="{C6FCD4CD-C072-4E71-B723-9C331564ED6F}" srcOrd="0" destOrd="0" presId="urn:microsoft.com/office/officeart/2005/8/layout/vList2"/>
    <dgm:cxn modelId="{C3C40855-4256-4D76-9776-145AD581CF5C}" srcId="{2D5FB757-C04D-4B35-B818-CD9D1AC50403}" destId="{167F237B-DD95-4356-AB45-D38B325528BC}" srcOrd="1" destOrd="0" parTransId="{923CB75E-BAEF-4AB5-9BDD-8F6721E43AB3}" sibTransId="{18DEED0C-3277-4EAC-A6E1-56095A5B16DE}"/>
    <dgm:cxn modelId="{3933848A-EC3E-486B-B6E1-FE7C343F043F}" type="presOf" srcId="{C0245857-29E0-4E31-9E4E-F040AE7B57F1}" destId="{B33AA909-8E55-4848-8B8C-A75412F7EE0D}" srcOrd="0" destOrd="0" presId="urn:microsoft.com/office/officeart/2005/8/layout/vList2"/>
    <dgm:cxn modelId="{72269E97-394A-439C-9E8D-95F0F4DF9E73}" type="presOf" srcId="{2D5FB757-C04D-4B35-B818-CD9D1AC50403}" destId="{B6492289-BAE7-4034-B113-BF00A4F485B2}" srcOrd="0" destOrd="0" presId="urn:microsoft.com/office/officeart/2005/8/layout/vList2"/>
    <dgm:cxn modelId="{F67379A9-131B-43E9-88CC-4130633F1571}" type="presOf" srcId="{167F237B-DD95-4356-AB45-D38B325528BC}" destId="{85CAAAEB-C773-48A3-9145-A7DA66C054BA}" srcOrd="0" destOrd="0" presId="urn:microsoft.com/office/officeart/2005/8/layout/vList2"/>
    <dgm:cxn modelId="{A7895BD1-9E45-4ABE-9C6F-C7BD922596A3}" srcId="{2D5FB757-C04D-4B35-B818-CD9D1AC50403}" destId="{369A8D31-0E54-4F3C-A727-3B7B40D0B1BD}" srcOrd="0" destOrd="0" parTransId="{354D3037-4B5D-4E7F-A69E-2E920D33957A}" sibTransId="{6024C876-7E32-4C0F-8376-D2CAAA2B0ED6}"/>
    <dgm:cxn modelId="{45DF7FD8-A7A0-4EC8-AF8F-5CBFC085CB7A}" type="presOf" srcId="{557E2221-A2F8-4D56-8959-45307BE73C38}" destId="{224F249C-8311-4E72-8B64-0E1B343F000B}" srcOrd="0" destOrd="0" presId="urn:microsoft.com/office/officeart/2005/8/layout/vList2"/>
    <dgm:cxn modelId="{79E7EBC9-AB7F-4A0D-A93C-68ED5F90351A}" type="presParOf" srcId="{B6492289-BAE7-4034-B113-BF00A4F485B2}" destId="{C6FCD4CD-C072-4E71-B723-9C331564ED6F}" srcOrd="0" destOrd="0" presId="urn:microsoft.com/office/officeart/2005/8/layout/vList2"/>
    <dgm:cxn modelId="{FFD503F8-AC52-44E3-A262-09709E609BA4}" type="presParOf" srcId="{B6492289-BAE7-4034-B113-BF00A4F485B2}" destId="{36277CD3-EE4D-4EB8-AFD3-FE473B2BE813}" srcOrd="1" destOrd="0" presId="urn:microsoft.com/office/officeart/2005/8/layout/vList2"/>
    <dgm:cxn modelId="{87AE2EF4-D001-4E2A-A7CC-796E94F668D9}" type="presParOf" srcId="{B6492289-BAE7-4034-B113-BF00A4F485B2}" destId="{85CAAAEB-C773-48A3-9145-A7DA66C054BA}" srcOrd="2" destOrd="0" presId="urn:microsoft.com/office/officeart/2005/8/layout/vList2"/>
    <dgm:cxn modelId="{32106BC7-96DB-46E3-B8F7-02D29560716C}" type="presParOf" srcId="{B6492289-BAE7-4034-B113-BF00A4F485B2}" destId="{1E3E1EBB-9B3D-4E5D-89D1-ECBA6DD366CF}" srcOrd="3" destOrd="0" presId="urn:microsoft.com/office/officeart/2005/8/layout/vList2"/>
    <dgm:cxn modelId="{2A1947F1-9989-4D91-BBB5-BC6957F1B3FC}" type="presParOf" srcId="{B6492289-BAE7-4034-B113-BF00A4F485B2}" destId="{224F249C-8311-4E72-8B64-0E1B343F000B}" srcOrd="4" destOrd="0" presId="urn:microsoft.com/office/officeart/2005/8/layout/vList2"/>
    <dgm:cxn modelId="{0F5739E4-9279-4007-B6FF-A702F30EF06E}" type="presParOf" srcId="{B6492289-BAE7-4034-B113-BF00A4F485B2}" destId="{98A2E8FE-46B6-447C-90C3-9C8E95002379}" srcOrd="5" destOrd="0" presId="urn:microsoft.com/office/officeart/2005/8/layout/vList2"/>
    <dgm:cxn modelId="{448799CB-D450-47AC-BC1D-0CB400C55223}" type="presParOf" srcId="{B6492289-BAE7-4034-B113-BF00A4F485B2}" destId="{B33AA909-8E55-4848-8B8C-A75412F7EE0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EA3475-6A3C-4D0B-A629-5C063BE8A97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36D3201A-1280-44B6-BC9E-B8C3E7A75626}">
      <dgm:prSet/>
      <dgm:spPr/>
      <dgm:t>
        <a:bodyPr/>
        <a:lstStyle/>
        <a:p>
          <a:r>
            <a:rPr lang="ru-RU"/>
            <a:t>не каждое отношение может быть приведено в ДКНФ;</a:t>
          </a:r>
        </a:p>
      </dgm:t>
    </dgm:pt>
    <dgm:pt modelId="{87C9B81E-AE92-42FB-833B-C36BBD44FB40}" type="parTrans" cxnId="{C9582201-4311-4BCC-8C61-14BE66D35CAA}">
      <dgm:prSet/>
      <dgm:spPr/>
      <dgm:t>
        <a:bodyPr/>
        <a:lstStyle/>
        <a:p>
          <a:endParaRPr lang="ru-RU"/>
        </a:p>
      </dgm:t>
    </dgm:pt>
    <dgm:pt modelId="{E73F7996-6548-41AD-AF73-2672BD994107}" type="sibTrans" cxnId="{C9582201-4311-4BCC-8C61-14BE66D35CAA}">
      <dgm:prSet/>
      <dgm:spPr/>
      <dgm:t>
        <a:bodyPr/>
        <a:lstStyle/>
        <a:p>
          <a:endParaRPr lang="ru-RU"/>
        </a:p>
      </dgm:t>
    </dgm:pt>
    <dgm:pt modelId="{18455841-E141-4B22-A9F4-84825CDA0A2F}">
      <dgm:prSet/>
      <dgm:spPr/>
      <dgm:t>
        <a:bodyPr/>
        <a:lstStyle/>
        <a:p>
          <a:r>
            <a:rPr lang="ru-RU"/>
            <a:t>если отношение находится в ДКНФ, оно находится и в 5НФ;</a:t>
          </a:r>
        </a:p>
      </dgm:t>
    </dgm:pt>
    <dgm:pt modelId="{8BC37E2B-A1D3-4E9E-BC3B-A5B941FC7F36}" type="parTrans" cxnId="{62F81BC2-AC58-48D4-BCE6-CD75AD7C6EB7}">
      <dgm:prSet/>
      <dgm:spPr/>
      <dgm:t>
        <a:bodyPr/>
        <a:lstStyle/>
        <a:p>
          <a:endParaRPr lang="ru-RU"/>
        </a:p>
      </dgm:t>
    </dgm:pt>
    <dgm:pt modelId="{688655C6-4914-45CF-BC71-6102E9EE2435}" type="sibTrans" cxnId="{62F81BC2-AC58-48D4-BCE6-CD75AD7C6EB7}">
      <dgm:prSet/>
      <dgm:spPr/>
      <dgm:t>
        <a:bodyPr/>
        <a:lstStyle/>
        <a:p>
          <a:endParaRPr lang="ru-RU"/>
        </a:p>
      </dgm:t>
    </dgm:pt>
    <dgm:pt modelId="{C340FE6C-DFB7-4208-A278-6AFF78747729}">
      <dgm:prSet/>
      <dgm:spPr/>
      <dgm:t>
        <a:bodyPr/>
        <a:lstStyle/>
        <a:p>
          <a:r>
            <a:rPr lang="ru-RU"/>
            <a:t>признаком нарушения ДКНФ (или даже невозможности приведения отношения к ДКНФ) является наличие в предметной области таких правил, которые не следуют напрямую из множеств значений атрибутов отношения и/илисвойства уникальности ключей;</a:t>
          </a:r>
        </a:p>
      </dgm:t>
    </dgm:pt>
    <dgm:pt modelId="{3F353A8E-9ED2-4A62-A070-E025E290B922}" type="parTrans" cxnId="{5EC5896C-07D9-4BC7-AF6D-BFD4BCCCCE52}">
      <dgm:prSet/>
      <dgm:spPr/>
      <dgm:t>
        <a:bodyPr/>
        <a:lstStyle/>
        <a:p>
          <a:endParaRPr lang="ru-RU"/>
        </a:p>
      </dgm:t>
    </dgm:pt>
    <dgm:pt modelId="{0069E6F3-EA13-43F2-A295-C651D5E53250}" type="sibTrans" cxnId="{5EC5896C-07D9-4BC7-AF6D-BFD4BCCCCE52}">
      <dgm:prSet/>
      <dgm:spPr/>
      <dgm:t>
        <a:bodyPr/>
        <a:lstStyle/>
        <a:p>
          <a:endParaRPr lang="ru-RU"/>
        </a:p>
      </dgm:t>
    </dgm:pt>
    <dgm:pt modelId="{1C394B4E-DD53-4D91-96DC-DE61F5DC3412}">
      <dgm:prSet/>
      <dgm:spPr/>
      <dgm:t>
        <a:bodyPr/>
        <a:lstStyle/>
        <a:p>
          <a:r>
            <a:rPr lang="ru-RU"/>
            <a:t>приведение к ДКНФ, как правило, выполняется не декомпозицией отношения, а созданием новых отношений с новыми атрибутами (такими, каких небыло в исходном отношении).</a:t>
          </a:r>
        </a:p>
      </dgm:t>
    </dgm:pt>
    <dgm:pt modelId="{72101D61-A9C7-4CC2-8477-B5636AC778C9}" type="parTrans" cxnId="{12B50544-CE85-40D5-A538-0674B7BD507B}">
      <dgm:prSet/>
      <dgm:spPr/>
      <dgm:t>
        <a:bodyPr/>
        <a:lstStyle/>
        <a:p>
          <a:endParaRPr lang="ru-RU"/>
        </a:p>
      </dgm:t>
    </dgm:pt>
    <dgm:pt modelId="{D1A00816-8A44-4DB0-9A20-9CA9EE29C45A}" type="sibTrans" cxnId="{12B50544-CE85-40D5-A538-0674B7BD507B}">
      <dgm:prSet/>
      <dgm:spPr/>
      <dgm:t>
        <a:bodyPr/>
        <a:lstStyle/>
        <a:p>
          <a:endParaRPr lang="ru-RU"/>
        </a:p>
      </dgm:t>
    </dgm:pt>
    <dgm:pt modelId="{11AA9E77-B8C1-463B-B415-0FBA38138FAD}" type="pres">
      <dgm:prSet presAssocID="{15EA3475-6A3C-4D0B-A629-5C063BE8A971}" presName="linear" presStyleCnt="0">
        <dgm:presLayoutVars>
          <dgm:animLvl val="lvl"/>
          <dgm:resizeHandles val="exact"/>
        </dgm:presLayoutVars>
      </dgm:prSet>
      <dgm:spPr/>
    </dgm:pt>
    <dgm:pt modelId="{026DEF2F-59A6-40A4-A3AD-C9F2291169FC}" type="pres">
      <dgm:prSet presAssocID="{36D3201A-1280-44B6-BC9E-B8C3E7A7562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5329DD3-7D24-466E-A03C-09A74EA842EF}" type="pres">
      <dgm:prSet presAssocID="{E73F7996-6548-41AD-AF73-2672BD994107}" presName="spacer" presStyleCnt="0"/>
      <dgm:spPr/>
    </dgm:pt>
    <dgm:pt modelId="{B14E715E-4FF0-46F6-AE05-BA04F4EE5CDC}" type="pres">
      <dgm:prSet presAssocID="{18455841-E141-4B22-A9F4-84825CDA0A2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52DF965-F63D-4267-B4D8-BDCB3E42308F}" type="pres">
      <dgm:prSet presAssocID="{688655C6-4914-45CF-BC71-6102E9EE2435}" presName="spacer" presStyleCnt="0"/>
      <dgm:spPr/>
    </dgm:pt>
    <dgm:pt modelId="{63557FFF-A995-4FAE-8D44-F43A4C7A811C}" type="pres">
      <dgm:prSet presAssocID="{C340FE6C-DFB7-4208-A278-6AFF7874772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905D361-98A4-44B7-AFC0-2239DDCF3A84}" type="pres">
      <dgm:prSet presAssocID="{0069E6F3-EA13-43F2-A295-C651D5E53250}" presName="spacer" presStyleCnt="0"/>
      <dgm:spPr/>
    </dgm:pt>
    <dgm:pt modelId="{50F0A1C0-4020-47CF-A886-AD70A45713F3}" type="pres">
      <dgm:prSet presAssocID="{1C394B4E-DD53-4D91-96DC-DE61F5DC341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582201-4311-4BCC-8C61-14BE66D35CAA}" srcId="{15EA3475-6A3C-4D0B-A629-5C063BE8A971}" destId="{36D3201A-1280-44B6-BC9E-B8C3E7A75626}" srcOrd="0" destOrd="0" parTransId="{87C9B81E-AE92-42FB-833B-C36BBD44FB40}" sibTransId="{E73F7996-6548-41AD-AF73-2672BD994107}"/>
    <dgm:cxn modelId="{D376E115-FC73-4D6F-8859-4703D42DBE48}" type="presOf" srcId="{C340FE6C-DFB7-4208-A278-6AFF78747729}" destId="{63557FFF-A995-4FAE-8D44-F43A4C7A811C}" srcOrd="0" destOrd="0" presId="urn:microsoft.com/office/officeart/2005/8/layout/vList2"/>
    <dgm:cxn modelId="{3F316731-18A8-4C10-9BE8-E2FB2BEB6AF2}" type="presOf" srcId="{15EA3475-6A3C-4D0B-A629-5C063BE8A971}" destId="{11AA9E77-B8C1-463B-B415-0FBA38138FAD}" srcOrd="0" destOrd="0" presId="urn:microsoft.com/office/officeart/2005/8/layout/vList2"/>
    <dgm:cxn modelId="{12B50544-CE85-40D5-A538-0674B7BD507B}" srcId="{15EA3475-6A3C-4D0B-A629-5C063BE8A971}" destId="{1C394B4E-DD53-4D91-96DC-DE61F5DC3412}" srcOrd="3" destOrd="0" parTransId="{72101D61-A9C7-4CC2-8477-B5636AC778C9}" sibTransId="{D1A00816-8A44-4DB0-9A20-9CA9EE29C45A}"/>
    <dgm:cxn modelId="{5EC5896C-07D9-4BC7-AF6D-BFD4BCCCCE52}" srcId="{15EA3475-6A3C-4D0B-A629-5C063BE8A971}" destId="{C340FE6C-DFB7-4208-A278-6AFF78747729}" srcOrd="2" destOrd="0" parTransId="{3F353A8E-9ED2-4A62-A070-E025E290B922}" sibTransId="{0069E6F3-EA13-43F2-A295-C651D5E53250}"/>
    <dgm:cxn modelId="{2FD57270-A68E-4FC1-9B60-CB59480F5A42}" type="presOf" srcId="{36D3201A-1280-44B6-BC9E-B8C3E7A75626}" destId="{026DEF2F-59A6-40A4-A3AD-C9F2291169FC}" srcOrd="0" destOrd="0" presId="urn:microsoft.com/office/officeart/2005/8/layout/vList2"/>
    <dgm:cxn modelId="{BD9CF370-B26C-4554-9914-1BB5AB1E866C}" type="presOf" srcId="{1C394B4E-DD53-4D91-96DC-DE61F5DC3412}" destId="{50F0A1C0-4020-47CF-A886-AD70A45713F3}" srcOrd="0" destOrd="0" presId="urn:microsoft.com/office/officeart/2005/8/layout/vList2"/>
    <dgm:cxn modelId="{62F81BC2-AC58-48D4-BCE6-CD75AD7C6EB7}" srcId="{15EA3475-6A3C-4D0B-A629-5C063BE8A971}" destId="{18455841-E141-4B22-A9F4-84825CDA0A2F}" srcOrd="1" destOrd="0" parTransId="{8BC37E2B-A1D3-4E9E-BC3B-A5B941FC7F36}" sibTransId="{688655C6-4914-45CF-BC71-6102E9EE2435}"/>
    <dgm:cxn modelId="{75596FC7-7F82-47F2-BFEB-DD91B64BEDA1}" type="presOf" srcId="{18455841-E141-4B22-A9F4-84825CDA0A2F}" destId="{B14E715E-4FF0-46F6-AE05-BA04F4EE5CDC}" srcOrd="0" destOrd="0" presId="urn:microsoft.com/office/officeart/2005/8/layout/vList2"/>
    <dgm:cxn modelId="{FDC6467F-871E-474A-890C-EB8EA3F8DEDE}" type="presParOf" srcId="{11AA9E77-B8C1-463B-B415-0FBA38138FAD}" destId="{026DEF2F-59A6-40A4-A3AD-C9F2291169FC}" srcOrd="0" destOrd="0" presId="urn:microsoft.com/office/officeart/2005/8/layout/vList2"/>
    <dgm:cxn modelId="{D75F07E0-4716-4754-8E77-3FA2AAAC37CA}" type="presParOf" srcId="{11AA9E77-B8C1-463B-B415-0FBA38138FAD}" destId="{55329DD3-7D24-466E-A03C-09A74EA842EF}" srcOrd="1" destOrd="0" presId="urn:microsoft.com/office/officeart/2005/8/layout/vList2"/>
    <dgm:cxn modelId="{77C5347A-ADD4-401C-A37A-198D301F5822}" type="presParOf" srcId="{11AA9E77-B8C1-463B-B415-0FBA38138FAD}" destId="{B14E715E-4FF0-46F6-AE05-BA04F4EE5CDC}" srcOrd="2" destOrd="0" presId="urn:microsoft.com/office/officeart/2005/8/layout/vList2"/>
    <dgm:cxn modelId="{06B4CE57-1973-41DF-A139-4C0A14916F9F}" type="presParOf" srcId="{11AA9E77-B8C1-463B-B415-0FBA38138FAD}" destId="{D52DF965-F63D-4267-B4D8-BDCB3E42308F}" srcOrd="3" destOrd="0" presId="urn:microsoft.com/office/officeart/2005/8/layout/vList2"/>
    <dgm:cxn modelId="{213FAEA5-1357-450A-B24F-EE5FD2F13E4D}" type="presParOf" srcId="{11AA9E77-B8C1-463B-B415-0FBA38138FAD}" destId="{63557FFF-A995-4FAE-8D44-F43A4C7A811C}" srcOrd="4" destOrd="0" presId="urn:microsoft.com/office/officeart/2005/8/layout/vList2"/>
    <dgm:cxn modelId="{F4F5FD82-E24A-4ED9-ADCA-E8387EEA66B9}" type="presParOf" srcId="{11AA9E77-B8C1-463B-B415-0FBA38138FAD}" destId="{6905D361-98A4-44B7-AFC0-2239DDCF3A84}" srcOrd="5" destOrd="0" presId="urn:microsoft.com/office/officeart/2005/8/layout/vList2"/>
    <dgm:cxn modelId="{20346BEF-78DD-4D08-A6FA-076F1DC11D7D}" type="presParOf" srcId="{11AA9E77-B8C1-463B-B415-0FBA38138FAD}" destId="{50F0A1C0-4020-47CF-A886-AD70A45713F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A1BD34-4843-4FD4-AF69-E4A906AA520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BEC28F56-5426-4DED-8202-7314CD4D4151}">
      <dgm:prSet/>
      <dgm:spPr/>
      <dgm:t>
        <a:bodyPr/>
        <a:lstStyle/>
        <a:p>
          <a:r>
            <a:rPr lang="ru-RU"/>
            <a:t>6НФ актуальна только для хронологических отношений, для всех остальных финальной нормальной формной является 5НФ{267};</a:t>
          </a:r>
        </a:p>
      </dgm:t>
    </dgm:pt>
    <dgm:pt modelId="{B77F4523-1896-4C85-9D1B-302B2F7A8152}" type="parTrans" cxnId="{A8DEC131-5E54-4800-9E35-53730F16FED6}">
      <dgm:prSet/>
      <dgm:spPr/>
      <dgm:t>
        <a:bodyPr/>
        <a:lstStyle/>
        <a:p>
          <a:endParaRPr lang="ru-RU"/>
        </a:p>
      </dgm:t>
    </dgm:pt>
    <dgm:pt modelId="{E7870B53-835B-4F39-AAC4-B3CAF647C2BF}" type="sibTrans" cxnId="{A8DEC131-5E54-4800-9E35-53730F16FED6}">
      <dgm:prSet/>
      <dgm:spPr/>
      <dgm:t>
        <a:bodyPr/>
        <a:lstStyle/>
        <a:p>
          <a:endParaRPr lang="ru-RU"/>
        </a:p>
      </dgm:t>
    </dgm:pt>
    <dgm:pt modelId="{0E98A684-C327-4C0E-A410-89226534D2D1}">
      <dgm:prSet/>
      <dgm:spPr/>
      <dgm:t>
        <a:bodyPr/>
        <a:lstStyle/>
        <a:p>
          <a:r>
            <a:rPr lang="ru-RU"/>
            <a:t>6НФ позволяет значительно упростить операции с отношением, вызванные необходимостью отдельно управлять значениями атрибутов, связанных с интервалами времени, но не связанных друг с другом;</a:t>
          </a:r>
        </a:p>
      </dgm:t>
    </dgm:pt>
    <dgm:pt modelId="{2C65D675-5BC6-445F-9A5B-B694DE146755}" type="parTrans" cxnId="{53021006-C4F5-40E5-B966-BDE467DB26DD}">
      <dgm:prSet/>
      <dgm:spPr/>
      <dgm:t>
        <a:bodyPr/>
        <a:lstStyle/>
        <a:p>
          <a:endParaRPr lang="ru-RU"/>
        </a:p>
      </dgm:t>
    </dgm:pt>
    <dgm:pt modelId="{9F07D9D7-80C7-4BC9-A07C-5F2982BA3BAE}" type="sibTrans" cxnId="{53021006-C4F5-40E5-B966-BDE467DB26DD}">
      <dgm:prSet/>
      <dgm:spPr/>
      <dgm:t>
        <a:bodyPr/>
        <a:lstStyle/>
        <a:p>
          <a:endParaRPr lang="ru-RU"/>
        </a:p>
      </dgm:t>
    </dgm:pt>
    <dgm:pt modelId="{53759C64-87A8-44DF-92DA-E63E19978C72}">
      <dgm:prSet/>
      <dgm:spPr/>
      <dgm:t>
        <a:bodyPr/>
        <a:lstStyle/>
        <a:p>
          <a:r>
            <a:rPr lang="ru-RU"/>
            <a:t>признаком нарушения 6НФ является наличие в отношении двух и более атрибутов, не связанных друг с другом, но связанных с одним и тем же хронологическим атрибутом;</a:t>
          </a:r>
        </a:p>
      </dgm:t>
    </dgm:pt>
    <dgm:pt modelId="{7AEE0602-B4B3-427D-96E5-0B14E120B1D1}" type="parTrans" cxnId="{2AC68732-AEDC-4FB9-B81E-29939389A761}">
      <dgm:prSet/>
      <dgm:spPr/>
      <dgm:t>
        <a:bodyPr/>
        <a:lstStyle/>
        <a:p>
          <a:endParaRPr lang="ru-RU"/>
        </a:p>
      </dgm:t>
    </dgm:pt>
    <dgm:pt modelId="{C09DBAE1-88CC-479D-B0CE-69250B150338}" type="sibTrans" cxnId="{2AC68732-AEDC-4FB9-B81E-29939389A761}">
      <dgm:prSet/>
      <dgm:spPr/>
      <dgm:t>
        <a:bodyPr/>
        <a:lstStyle/>
        <a:p>
          <a:endParaRPr lang="ru-RU"/>
        </a:p>
      </dgm:t>
    </dgm:pt>
    <dgm:pt modelId="{85D932D6-EFDD-4903-80C6-98ED60E9811B}">
      <dgm:prSet/>
      <dgm:spPr/>
      <dgm:t>
        <a:bodyPr/>
        <a:lstStyle/>
        <a:p>
          <a:r>
            <a:rPr lang="ru-RU"/>
            <a:t>6НФ является «совсем финальной» J нормальной формой, т.е. любое находящееся в 6НФ отношение уже никак невозможно без потерь декомпозировать дальше.</a:t>
          </a:r>
        </a:p>
      </dgm:t>
    </dgm:pt>
    <dgm:pt modelId="{C59913A9-45E9-4FAC-9E12-3F510C780735}" type="parTrans" cxnId="{FACB30DB-9343-48D3-80F5-C5E4CC683844}">
      <dgm:prSet/>
      <dgm:spPr/>
      <dgm:t>
        <a:bodyPr/>
        <a:lstStyle/>
        <a:p>
          <a:endParaRPr lang="ru-RU"/>
        </a:p>
      </dgm:t>
    </dgm:pt>
    <dgm:pt modelId="{4483AD6B-7E0C-4013-B1A2-392AD8AFE69E}" type="sibTrans" cxnId="{FACB30DB-9343-48D3-80F5-C5E4CC683844}">
      <dgm:prSet/>
      <dgm:spPr/>
      <dgm:t>
        <a:bodyPr/>
        <a:lstStyle/>
        <a:p>
          <a:endParaRPr lang="ru-RU"/>
        </a:p>
      </dgm:t>
    </dgm:pt>
    <dgm:pt modelId="{2D3B5611-63DD-4FDA-92B7-54A298A2C541}" type="pres">
      <dgm:prSet presAssocID="{49A1BD34-4843-4FD4-AF69-E4A906AA520B}" presName="linear" presStyleCnt="0">
        <dgm:presLayoutVars>
          <dgm:animLvl val="lvl"/>
          <dgm:resizeHandles val="exact"/>
        </dgm:presLayoutVars>
      </dgm:prSet>
      <dgm:spPr/>
    </dgm:pt>
    <dgm:pt modelId="{62D8D51B-4E2E-402B-BD8F-4B0CD32CC028}" type="pres">
      <dgm:prSet presAssocID="{BEC28F56-5426-4DED-8202-7314CD4D41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AB5A837-E1AC-48C6-B031-5B7B7828FCA4}" type="pres">
      <dgm:prSet presAssocID="{E7870B53-835B-4F39-AAC4-B3CAF647C2BF}" presName="spacer" presStyleCnt="0"/>
      <dgm:spPr/>
    </dgm:pt>
    <dgm:pt modelId="{41412610-BED1-400B-A214-A5BC0B1435ED}" type="pres">
      <dgm:prSet presAssocID="{0E98A684-C327-4C0E-A410-89226534D2D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12204BE-1318-46F3-AD70-E908F8F8C039}" type="pres">
      <dgm:prSet presAssocID="{9F07D9D7-80C7-4BC9-A07C-5F2982BA3BAE}" presName="spacer" presStyleCnt="0"/>
      <dgm:spPr/>
    </dgm:pt>
    <dgm:pt modelId="{EFE0349F-BED3-4569-BC4C-D16F35CC8969}" type="pres">
      <dgm:prSet presAssocID="{53759C64-87A8-44DF-92DA-E63E19978C7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C79C71-9A00-41A5-B931-30832EE58598}" type="pres">
      <dgm:prSet presAssocID="{C09DBAE1-88CC-479D-B0CE-69250B150338}" presName="spacer" presStyleCnt="0"/>
      <dgm:spPr/>
    </dgm:pt>
    <dgm:pt modelId="{EC37E2E9-F585-490A-AFCA-6C0124ECB631}" type="pres">
      <dgm:prSet presAssocID="{85D932D6-EFDD-4903-80C6-98ED60E9811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3021006-C4F5-40E5-B966-BDE467DB26DD}" srcId="{49A1BD34-4843-4FD4-AF69-E4A906AA520B}" destId="{0E98A684-C327-4C0E-A410-89226534D2D1}" srcOrd="1" destOrd="0" parTransId="{2C65D675-5BC6-445F-9A5B-B694DE146755}" sibTransId="{9F07D9D7-80C7-4BC9-A07C-5F2982BA3BAE}"/>
    <dgm:cxn modelId="{07322C31-BF80-4521-8761-DD1551FC064B}" type="presOf" srcId="{49A1BD34-4843-4FD4-AF69-E4A906AA520B}" destId="{2D3B5611-63DD-4FDA-92B7-54A298A2C541}" srcOrd="0" destOrd="0" presId="urn:microsoft.com/office/officeart/2005/8/layout/vList2"/>
    <dgm:cxn modelId="{A8DEC131-5E54-4800-9E35-53730F16FED6}" srcId="{49A1BD34-4843-4FD4-AF69-E4A906AA520B}" destId="{BEC28F56-5426-4DED-8202-7314CD4D4151}" srcOrd="0" destOrd="0" parTransId="{B77F4523-1896-4C85-9D1B-302B2F7A8152}" sibTransId="{E7870B53-835B-4F39-AAC4-B3CAF647C2BF}"/>
    <dgm:cxn modelId="{2AC68732-AEDC-4FB9-B81E-29939389A761}" srcId="{49A1BD34-4843-4FD4-AF69-E4A906AA520B}" destId="{53759C64-87A8-44DF-92DA-E63E19978C72}" srcOrd="2" destOrd="0" parTransId="{7AEE0602-B4B3-427D-96E5-0B14E120B1D1}" sibTransId="{C09DBAE1-88CC-479D-B0CE-69250B150338}"/>
    <dgm:cxn modelId="{A9F0A270-4934-4176-A56E-01D76FF64C51}" type="presOf" srcId="{BEC28F56-5426-4DED-8202-7314CD4D4151}" destId="{62D8D51B-4E2E-402B-BD8F-4B0CD32CC028}" srcOrd="0" destOrd="0" presId="urn:microsoft.com/office/officeart/2005/8/layout/vList2"/>
    <dgm:cxn modelId="{14552B7B-CE2D-41A4-BDBE-38FD4B50B41B}" type="presOf" srcId="{0E98A684-C327-4C0E-A410-89226534D2D1}" destId="{41412610-BED1-400B-A214-A5BC0B1435ED}" srcOrd="0" destOrd="0" presId="urn:microsoft.com/office/officeart/2005/8/layout/vList2"/>
    <dgm:cxn modelId="{B6A4FF8E-3D8B-4308-8B30-4EDF6F1A0E12}" type="presOf" srcId="{85D932D6-EFDD-4903-80C6-98ED60E9811B}" destId="{EC37E2E9-F585-490A-AFCA-6C0124ECB631}" srcOrd="0" destOrd="0" presId="urn:microsoft.com/office/officeart/2005/8/layout/vList2"/>
    <dgm:cxn modelId="{9BAB12B1-6ADE-4D05-9FD2-1E4726288756}" type="presOf" srcId="{53759C64-87A8-44DF-92DA-E63E19978C72}" destId="{EFE0349F-BED3-4569-BC4C-D16F35CC8969}" srcOrd="0" destOrd="0" presId="urn:microsoft.com/office/officeart/2005/8/layout/vList2"/>
    <dgm:cxn modelId="{FACB30DB-9343-48D3-80F5-C5E4CC683844}" srcId="{49A1BD34-4843-4FD4-AF69-E4A906AA520B}" destId="{85D932D6-EFDD-4903-80C6-98ED60E9811B}" srcOrd="3" destOrd="0" parTransId="{C59913A9-45E9-4FAC-9E12-3F510C780735}" sibTransId="{4483AD6B-7E0C-4013-B1A2-392AD8AFE69E}"/>
    <dgm:cxn modelId="{07806D83-506B-421C-A200-71D3C96757D7}" type="presParOf" srcId="{2D3B5611-63DD-4FDA-92B7-54A298A2C541}" destId="{62D8D51B-4E2E-402B-BD8F-4B0CD32CC028}" srcOrd="0" destOrd="0" presId="urn:microsoft.com/office/officeart/2005/8/layout/vList2"/>
    <dgm:cxn modelId="{C84AEEDD-E6BC-49EB-8CD9-7F3C0D63C2F8}" type="presParOf" srcId="{2D3B5611-63DD-4FDA-92B7-54A298A2C541}" destId="{7AB5A837-E1AC-48C6-B031-5B7B7828FCA4}" srcOrd="1" destOrd="0" presId="urn:microsoft.com/office/officeart/2005/8/layout/vList2"/>
    <dgm:cxn modelId="{4E95CFB3-53A6-44D8-907A-AC57553DDAA9}" type="presParOf" srcId="{2D3B5611-63DD-4FDA-92B7-54A298A2C541}" destId="{41412610-BED1-400B-A214-A5BC0B1435ED}" srcOrd="2" destOrd="0" presId="urn:microsoft.com/office/officeart/2005/8/layout/vList2"/>
    <dgm:cxn modelId="{76EA15A5-6B5B-4FDB-BC80-4A5F5E911914}" type="presParOf" srcId="{2D3B5611-63DD-4FDA-92B7-54A298A2C541}" destId="{D12204BE-1318-46F3-AD70-E908F8F8C039}" srcOrd="3" destOrd="0" presId="urn:microsoft.com/office/officeart/2005/8/layout/vList2"/>
    <dgm:cxn modelId="{EB9623EB-0DD7-4E92-8C7B-B501452DFEAC}" type="presParOf" srcId="{2D3B5611-63DD-4FDA-92B7-54A298A2C541}" destId="{EFE0349F-BED3-4569-BC4C-D16F35CC8969}" srcOrd="4" destOrd="0" presId="urn:microsoft.com/office/officeart/2005/8/layout/vList2"/>
    <dgm:cxn modelId="{AEF21081-F0CE-43E7-8479-3DFB79272F93}" type="presParOf" srcId="{2D3B5611-63DD-4FDA-92B7-54A298A2C541}" destId="{4EC79C71-9A00-41A5-B931-30832EE58598}" srcOrd="5" destOrd="0" presId="urn:microsoft.com/office/officeart/2005/8/layout/vList2"/>
    <dgm:cxn modelId="{484E9413-D958-47B5-AF12-FB93CCB0F93D}" type="presParOf" srcId="{2D3B5611-63DD-4FDA-92B7-54A298A2C541}" destId="{EC37E2E9-F585-490A-AFCA-6C0124ECB63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B865C-4082-4189-BA36-D62F3DA3CAAD}">
      <dsp:nvSpPr>
        <dsp:cNvPr id="0" name=""/>
        <dsp:cNvSpPr/>
      </dsp:nvSpPr>
      <dsp:spPr>
        <a:xfrm>
          <a:off x="0" y="8787"/>
          <a:ext cx="10515600" cy="13965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сделать «таблицу в таблице» вам не позволит СУБД;</a:t>
          </a:r>
        </a:p>
      </dsp:txBody>
      <dsp:txXfrm>
        <a:off x="68176" y="76963"/>
        <a:ext cx="10379248" cy="1260235"/>
      </dsp:txXfrm>
    </dsp:sp>
    <dsp:sp modelId="{BBCA0F6A-7A1F-4AD6-95F8-7DAFCCD80604}">
      <dsp:nvSpPr>
        <dsp:cNvPr id="0" name=""/>
        <dsp:cNvSpPr/>
      </dsp:nvSpPr>
      <dsp:spPr>
        <a:xfrm>
          <a:off x="0" y="1477375"/>
          <a:ext cx="10515600" cy="13965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каждый многозначный атрибут обязательно нужно убрать путём вынесения его в новое отношение; </a:t>
          </a:r>
        </a:p>
      </dsp:txBody>
      <dsp:txXfrm>
        <a:off x="68176" y="1545551"/>
        <a:ext cx="10379248" cy="1260235"/>
      </dsp:txXfrm>
    </dsp:sp>
    <dsp:sp modelId="{8BF59477-5DAF-42EF-99A1-A4A6DE6AC3C8}">
      <dsp:nvSpPr>
        <dsp:cNvPr id="0" name=""/>
        <dsp:cNvSpPr/>
      </dsp:nvSpPr>
      <dsp:spPr>
        <a:xfrm>
          <a:off x="0" y="2945962"/>
          <a:ext cx="10515600" cy="13965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каждый составной атрибут стоит тщательно исследовать, чтобы понять, действительно ли он составной (не атомарный), и, если это так, разделить его на несколько новых отдельных атрибутов</a:t>
          </a:r>
        </a:p>
      </dsp:txBody>
      <dsp:txXfrm>
        <a:off x="68176" y="3014138"/>
        <a:ext cx="10379248" cy="1260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C0B11-8A4B-4FBC-8646-A017623447F3}">
      <dsp:nvSpPr>
        <dsp:cNvPr id="0" name=""/>
        <dsp:cNvSpPr/>
      </dsp:nvSpPr>
      <dsp:spPr>
        <a:xfrm>
          <a:off x="0" y="306374"/>
          <a:ext cx="10515600" cy="18318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just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следует руководствоваться «сильной формулировкой» определения 2НФ и искать частичные зависимости </a:t>
          </a:r>
          <a:r>
            <a:rPr lang="ru-RU" sz="2600" kern="1200" dirty="0" err="1"/>
            <a:t>неключевых</a:t>
          </a:r>
          <a:r>
            <a:rPr lang="ru-RU" sz="2600" kern="1200" dirty="0"/>
            <a:t> атрибутов именно от потенциальных ключей, а не только лишь от первичного ключа; </a:t>
          </a:r>
        </a:p>
      </dsp:txBody>
      <dsp:txXfrm>
        <a:off x="89424" y="395798"/>
        <a:ext cx="10336752" cy="1653006"/>
      </dsp:txXfrm>
    </dsp:sp>
    <dsp:sp modelId="{E09491D7-F79D-4ECE-83FA-ABC8C05A1AEE}">
      <dsp:nvSpPr>
        <dsp:cNvPr id="0" name=""/>
        <dsp:cNvSpPr/>
      </dsp:nvSpPr>
      <dsp:spPr>
        <a:xfrm>
          <a:off x="0" y="2213109"/>
          <a:ext cx="10515600" cy="18318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/>
            <a:t>каждый атрибут, частично зависящий от потенциального ключа, стоит перенести в отдельное отношение, сделав первичным ключом этого нового отношения ту «часть потенциального ключа», от которой переносимый атрибут зависел до проведения нормализации.</a:t>
          </a:r>
        </a:p>
      </dsp:txBody>
      <dsp:txXfrm>
        <a:off x="89424" y="2302533"/>
        <a:ext cx="10336752" cy="16530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85E35-E537-42C1-9311-2D0371D42D82}">
      <dsp:nvSpPr>
        <dsp:cNvPr id="0" name=""/>
        <dsp:cNvSpPr/>
      </dsp:nvSpPr>
      <dsp:spPr>
        <a:xfrm>
          <a:off x="0" y="526641"/>
          <a:ext cx="10515600" cy="10628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«упрощённая» и «каноническая» формулировки определения 3НФ эквивалентны, и можно руководствоваться любой из них;</a:t>
          </a:r>
        </a:p>
      </dsp:txBody>
      <dsp:txXfrm>
        <a:off x="51885" y="578526"/>
        <a:ext cx="10411830" cy="959101"/>
      </dsp:txXfrm>
    </dsp:sp>
    <dsp:sp modelId="{A84DC52D-ABBF-4134-A534-B758C396C9F4}">
      <dsp:nvSpPr>
        <dsp:cNvPr id="0" name=""/>
        <dsp:cNvSpPr/>
      </dsp:nvSpPr>
      <dsp:spPr>
        <a:xfrm>
          <a:off x="0" y="1644233"/>
          <a:ext cx="10515600" cy="10628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3НФ не защищает отношение от возможности ошибочного указания каких-то локальных данных (например, ошибочно вписать номер паспорта человека), но т.к. отношение уже находится во 2НФ, будут соблюдаться «глобальные правила», распространяющиеся на множество записей; </a:t>
          </a:r>
        </a:p>
      </dsp:txBody>
      <dsp:txXfrm>
        <a:off x="51885" y="1696118"/>
        <a:ext cx="10411830" cy="959101"/>
      </dsp:txXfrm>
    </dsp:sp>
    <dsp:sp modelId="{9B8C85ED-5ACF-4E33-A540-D59A3D6251C4}">
      <dsp:nvSpPr>
        <dsp:cNvPr id="0" name=""/>
        <dsp:cNvSpPr/>
      </dsp:nvSpPr>
      <dsp:spPr>
        <a:xfrm>
          <a:off x="0" y="2761824"/>
          <a:ext cx="10515600" cy="10628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ярким признаком нарушения 3НФ является бессмысленное дублирование одних и тех же данных в множестве строк таблицы (тогда атрибуты, значения которых бессмысленно дублируются, являются первыми кандидатами на перемещение в новое отдельное отношение).</a:t>
          </a:r>
        </a:p>
      </dsp:txBody>
      <dsp:txXfrm>
        <a:off x="51885" y="2813709"/>
        <a:ext cx="10411830" cy="9591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78AA5-8DAE-49FD-B955-DDB75F32A97E}">
      <dsp:nvSpPr>
        <dsp:cNvPr id="0" name=""/>
        <dsp:cNvSpPr/>
      </dsp:nvSpPr>
      <dsp:spPr>
        <a:xfrm>
          <a:off x="0" y="112954"/>
          <a:ext cx="10515600" cy="1338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все формулировки определения НФБК эквивалентны, и можно руководствоваться любой из них; </a:t>
          </a:r>
        </a:p>
      </dsp:txBody>
      <dsp:txXfrm>
        <a:off x="65348" y="178302"/>
        <a:ext cx="10384904" cy="1207966"/>
      </dsp:txXfrm>
    </dsp:sp>
    <dsp:sp modelId="{CC981948-6027-46A2-882C-466DCB4FB10F}">
      <dsp:nvSpPr>
        <dsp:cNvPr id="0" name=""/>
        <dsp:cNvSpPr/>
      </dsp:nvSpPr>
      <dsp:spPr>
        <a:xfrm>
          <a:off x="0" y="1506337"/>
          <a:ext cx="10515600" cy="1338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как и 3НФ, НФБК не защищает отношение от возможности ошибочного указания каких-то локальных данных (например, можно ошибочно вписать название игрушки), но позволяет уменьшить дублирование данных и защищает отношение от нарушения «глобальных правил», распространяющихся на множество записей и несколько атрибутов; </a:t>
          </a:r>
        </a:p>
      </dsp:txBody>
      <dsp:txXfrm>
        <a:off x="65348" y="1571685"/>
        <a:ext cx="10384904" cy="1207966"/>
      </dsp:txXfrm>
    </dsp:sp>
    <dsp:sp modelId="{AAFAB788-B959-4FD1-B138-5D6B6A10380A}">
      <dsp:nvSpPr>
        <dsp:cNvPr id="0" name=""/>
        <dsp:cNvSpPr/>
      </dsp:nvSpPr>
      <dsp:spPr>
        <a:xfrm>
          <a:off x="0" y="2899720"/>
          <a:ext cx="10515600" cy="1338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ярким признаком нарушения НФБК является наличие в отношении пересекающихся потенциальных ключей. </a:t>
          </a:r>
        </a:p>
      </dsp:txBody>
      <dsp:txXfrm>
        <a:off x="65348" y="2965068"/>
        <a:ext cx="10384904" cy="12079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C95ACC-DCDA-4189-8463-B30C03C3F124}">
      <dsp:nvSpPr>
        <dsp:cNvPr id="0" name=""/>
        <dsp:cNvSpPr/>
      </dsp:nvSpPr>
      <dsp:spPr>
        <a:xfrm>
          <a:off x="0" y="210659"/>
          <a:ext cx="10515600" cy="1275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отношения, находящиеся в НФБК, но не находящиеся в 4НФ — большая редкость (на практике они появляются очень редко);</a:t>
          </a:r>
        </a:p>
      </dsp:txBody>
      <dsp:txXfrm>
        <a:off x="62262" y="272921"/>
        <a:ext cx="10391076" cy="1150922"/>
      </dsp:txXfrm>
    </dsp:sp>
    <dsp:sp modelId="{DA484D78-41B0-4BA0-8F31-42B467137A13}">
      <dsp:nvSpPr>
        <dsp:cNvPr id="0" name=""/>
        <dsp:cNvSpPr/>
      </dsp:nvSpPr>
      <dsp:spPr>
        <a:xfrm>
          <a:off x="0" y="1537945"/>
          <a:ext cx="10515600" cy="1275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как и НФБК, 4НФ не защищает отношение от возможности ошибочного указания каких-то локальных данных (например, можно ошибочно вписать название экзамена или приписать его «не тому» факультету), но позволяет уменьшить дублирование данных и защищает отношение от нарушения «глобальных правил», распространяющихся на множество записей и несколько атрибутов;</a:t>
          </a:r>
        </a:p>
      </dsp:txBody>
      <dsp:txXfrm>
        <a:off x="62262" y="1600207"/>
        <a:ext cx="10391076" cy="1150922"/>
      </dsp:txXfrm>
    </dsp:sp>
    <dsp:sp modelId="{AE7E1D97-4E7B-4856-905E-4574979177CF}">
      <dsp:nvSpPr>
        <dsp:cNvPr id="0" name=""/>
        <dsp:cNvSpPr/>
      </dsp:nvSpPr>
      <dsp:spPr>
        <a:xfrm>
          <a:off x="0" y="2865232"/>
          <a:ext cx="10515600" cy="1275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ярким признаком нарушения 4НФ является наличие в отношении группы из трёх и более атрибутов, в которой атрибуты попарно зависят друг от друга, но при этом не зависят от значений остальных атрибутов. </a:t>
          </a:r>
        </a:p>
      </dsp:txBody>
      <dsp:txXfrm>
        <a:off x="62262" y="2927494"/>
        <a:ext cx="10391076" cy="11509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CD4CD-C072-4E71-B723-9C331564ED6F}">
      <dsp:nvSpPr>
        <dsp:cNvPr id="0" name=""/>
        <dsp:cNvSpPr/>
      </dsp:nvSpPr>
      <dsp:spPr>
        <a:xfrm>
          <a:off x="0" y="562160"/>
          <a:ext cx="10515600" cy="776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отношения, находящиеся в 4НФ, но не находящиеся в 5НФ — большая редкость (на практике они почти никогда не встречаются);</a:t>
          </a:r>
        </a:p>
      </dsp:txBody>
      <dsp:txXfrm>
        <a:off x="37906" y="600066"/>
        <a:ext cx="10439788" cy="700702"/>
      </dsp:txXfrm>
    </dsp:sp>
    <dsp:sp modelId="{85CAAAEB-C773-48A3-9145-A7DA66C054BA}">
      <dsp:nvSpPr>
        <dsp:cNvPr id="0" name=""/>
        <dsp:cNvSpPr/>
      </dsp:nvSpPr>
      <dsp:spPr>
        <a:xfrm>
          <a:off x="0" y="1378994"/>
          <a:ext cx="10515600" cy="776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как и 4НФ, 5НФ не защищает отношение от возможности ошибочного указания каких-то локальных данных (например, можно ошибочно вписать название факультета или приписать его «не тому» предмету), но позволяет уменьшить дублирование данных и защищает отношение от нарушения «глобальных правил», распространяющихся на множество записей и несколько атрибутов;</a:t>
          </a:r>
        </a:p>
      </dsp:txBody>
      <dsp:txXfrm>
        <a:off x="37906" y="1416900"/>
        <a:ext cx="10439788" cy="700702"/>
      </dsp:txXfrm>
    </dsp:sp>
    <dsp:sp modelId="{224F249C-8311-4E72-8B64-0E1B343F000B}">
      <dsp:nvSpPr>
        <dsp:cNvPr id="0" name=""/>
        <dsp:cNvSpPr/>
      </dsp:nvSpPr>
      <dsp:spPr>
        <a:xfrm>
          <a:off x="0" y="2195829"/>
          <a:ext cx="10515600" cy="776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признаком нарушения 5НФ является наличие в отношении группы из трёх и более атрибутов, в которой все входящие в эту группу атрибуты находятся во взаимосвязи друг от друга;</a:t>
          </a:r>
        </a:p>
      </dsp:txBody>
      <dsp:txXfrm>
        <a:off x="37906" y="2233735"/>
        <a:ext cx="10439788" cy="700702"/>
      </dsp:txXfrm>
    </dsp:sp>
    <dsp:sp modelId="{B33AA909-8E55-4848-8B8C-A75412F7EE0D}">
      <dsp:nvSpPr>
        <dsp:cNvPr id="0" name=""/>
        <dsp:cNvSpPr/>
      </dsp:nvSpPr>
      <dsp:spPr>
        <a:xfrm>
          <a:off x="0" y="3012663"/>
          <a:ext cx="10515600" cy="776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5НФ является «финальной» нормальной формой, т.е. находящееся в 5НФ отношение уже невозможно без потерь декомпозировать дальше (за исключением случаев хронологических отношений — см. 6НФ</a:t>
          </a:r>
        </a:p>
      </dsp:txBody>
      <dsp:txXfrm>
        <a:off x="37906" y="3050569"/>
        <a:ext cx="10439788" cy="7007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DEF2F-59A6-40A4-A3AD-C9F2291169FC}">
      <dsp:nvSpPr>
        <dsp:cNvPr id="0" name=""/>
        <dsp:cNvSpPr/>
      </dsp:nvSpPr>
      <dsp:spPr>
        <a:xfrm>
          <a:off x="0" y="101157"/>
          <a:ext cx="10515600" cy="998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не каждое отношение может быть приведено в ДКНФ;</a:t>
          </a:r>
        </a:p>
      </dsp:txBody>
      <dsp:txXfrm>
        <a:off x="48737" y="149894"/>
        <a:ext cx="10418126" cy="900901"/>
      </dsp:txXfrm>
    </dsp:sp>
    <dsp:sp modelId="{B14E715E-4FF0-46F6-AE05-BA04F4EE5CDC}">
      <dsp:nvSpPr>
        <dsp:cNvPr id="0" name=""/>
        <dsp:cNvSpPr/>
      </dsp:nvSpPr>
      <dsp:spPr>
        <a:xfrm>
          <a:off x="0" y="1151373"/>
          <a:ext cx="10515600" cy="998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если отношение находится в ДКНФ, оно находится и в 5НФ;</a:t>
          </a:r>
        </a:p>
      </dsp:txBody>
      <dsp:txXfrm>
        <a:off x="48737" y="1200110"/>
        <a:ext cx="10418126" cy="900901"/>
      </dsp:txXfrm>
    </dsp:sp>
    <dsp:sp modelId="{63557FFF-A995-4FAE-8D44-F43A4C7A811C}">
      <dsp:nvSpPr>
        <dsp:cNvPr id="0" name=""/>
        <dsp:cNvSpPr/>
      </dsp:nvSpPr>
      <dsp:spPr>
        <a:xfrm>
          <a:off x="0" y="2201589"/>
          <a:ext cx="10515600" cy="998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признаком нарушения ДКНФ (или даже невозможности приведения отношения к ДКНФ) является наличие в предметной области таких правил, которые не следуют напрямую из множеств значений атрибутов отношения и/илисвойства уникальности ключей;</a:t>
          </a:r>
        </a:p>
      </dsp:txBody>
      <dsp:txXfrm>
        <a:off x="48737" y="2250326"/>
        <a:ext cx="10418126" cy="900901"/>
      </dsp:txXfrm>
    </dsp:sp>
    <dsp:sp modelId="{50F0A1C0-4020-47CF-A886-AD70A45713F3}">
      <dsp:nvSpPr>
        <dsp:cNvPr id="0" name=""/>
        <dsp:cNvSpPr/>
      </dsp:nvSpPr>
      <dsp:spPr>
        <a:xfrm>
          <a:off x="0" y="3251804"/>
          <a:ext cx="10515600" cy="998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приведение к ДКНФ, как правило, выполняется не декомпозицией отношения, а созданием новых отношений с новыми атрибутами (такими, каких небыло в исходном отношении).</a:t>
          </a:r>
        </a:p>
      </dsp:txBody>
      <dsp:txXfrm>
        <a:off x="48737" y="3300541"/>
        <a:ext cx="10418126" cy="90090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8D51B-4E2E-402B-BD8F-4B0CD32CC028}">
      <dsp:nvSpPr>
        <dsp:cNvPr id="0" name=""/>
        <dsp:cNvSpPr/>
      </dsp:nvSpPr>
      <dsp:spPr>
        <a:xfrm>
          <a:off x="0" y="665829"/>
          <a:ext cx="10515600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6НФ актуальна только для хронологических отношений, для всех остальных финальной нормальной формной является 5НФ{267};</a:t>
          </a:r>
        </a:p>
      </dsp:txBody>
      <dsp:txXfrm>
        <a:off x="34954" y="700783"/>
        <a:ext cx="10445692" cy="646132"/>
      </dsp:txXfrm>
    </dsp:sp>
    <dsp:sp modelId="{41412610-BED1-400B-A214-A5BC0B1435ED}">
      <dsp:nvSpPr>
        <dsp:cNvPr id="0" name=""/>
        <dsp:cNvSpPr/>
      </dsp:nvSpPr>
      <dsp:spPr>
        <a:xfrm>
          <a:off x="0" y="1433709"/>
          <a:ext cx="10515600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6НФ позволяет значительно упростить операции с отношением, вызванные необходимостью отдельно управлять значениями атрибутов, связанных с интервалами времени, но не связанных друг с другом;</a:t>
          </a:r>
        </a:p>
      </dsp:txBody>
      <dsp:txXfrm>
        <a:off x="34954" y="1468663"/>
        <a:ext cx="10445692" cy="646132"/>
      </dsp:txXfrm>
    </dsp:sp>
    <dsp:sp modelId="{EFE0349F-BED3-4569-BC4C-D16F35CC8969}">
      <dsp:nvSpPr>
        <dsp:cNvPr id="0" name=""/>
        <dsp:cNvSpPr/>
      </dsp:nvSpPr>
      <dsp:spPr>
        <a:xfrm>
          <a:off x="0" y="2201589"/>
          <a:ext cx="10515600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признаком нарушения 6НФ является наличие в отношении двух и более атрибутов, не связанных друг с другом, но связанных с одним и тем же хронологическим атрибутом;</a:t>
          </a:r>
        </a:p>
      </dsp:txBody>
      <dsp:txXfrm>
        <a:off x="34954" y="2236543"/>
        <a:ext cx="10445692" cy="646132"/>
      </dsp:txXfrm>
    </dsp:sp>
    <dsp:sp modelId="{EC37E2E9-F585-490A-AFCA-6C0124ECB631}">
      <dsp:nvSpPr>
        <dsp:cNvPr id="0" name=""/>
        <dsp:cNvSpPr/>
      </dsp:nvSpPr>
      <dsp:spPr>
        <a:xfrm>
          <a:off x="0" y="2969469"/>
          <a:ext cx="10515600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6НФ является «совсем финальной» J нормальной формой, т.е. любое находящееся в 6НФ отношение уже никак невозможно без потерь декомпозировать дальше.</a:t>
          </a:r>
        </a:p>
      </dsp:txBody>
      <dsp:txXfrm>
        <a:off x="34954" y="3004423"/>
        <a:ext cx="10445692" cy="646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4E13-E4ED-430B-995F-B4C3D9D92423}" type="datetimeFigureOut">
              <a:rPr lang="ru-RU" smtClean="0"/>
              <a:t>28.10.2021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A2046-59A5-4F04-B0CA-892A0A8830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0860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4E13-E4ED-430B-995F-B4C3D9D92423}" type="datetimeFigureOut">
              <a:rPr lang="ru-RU" smtClean="0"/>
              <a:t>28.10.2021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A2046-59A5-4F04-B0CA-892A0A8830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723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4E13-E4ED-430B-995F-B4C3D9D92423}" type="datetimeFigureOut">
              <a:rPr lang="ru-RU" smtClean="0"/>
              <a:t>28.10.2021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A2046-59A5-4F04-B0CA-892A0A8830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65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4E13-E4ED-430B-995F-B4C3D9D92423}" type="datetimeFigureOut">
              <a:rPr lang="ru-RU" smtClean="0"/>
              <a:t>28.10.2021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A2046-59A5-4F04-B0CA-892A0A8830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4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4E13-E4ED-430B-995F-B4C3D9D92423}" type="datetimeFigureOut">
              <a:rPr lang="ru-RU" smtClean="0"/>
              <a:t>28.10.2021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A2046-59A5-4F04-B0CA-892A0A8830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23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4E13-E4ED-430B-995F-B4C3D9D92423}" type="datetimeFigureOut">
              <a:rPr lang="ru-RU" smtClean="0"/>
              <a:t>28.10.2021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A2046-59A5-4F04-B0CA-892A0A8830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062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4E13-E4ED-430B-995F-B4C3D9D92423}" type="datetimeFigureOut">
              <a:rPr lang="ru-RU" smtClean="0"/>
              <a:t>28.10.2021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A2046-59A5-4F04-B0CA-892A0A8830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53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4E13-E4ED-430B-995F-B4C3D9D92423}" type="datetimeFigureOut">
              <a:rPr lang="ru-RU" smtClean="0"/>
              <a:t>28.10.2021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A2046-59A5-4F04-B0CA-892A0A8830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18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4E13-E4ED-430B-995F-B4C3D9D92423}" type="datetimeFigureOut">
              <a:rPr lang="ru-RU" smtClean="0"/>
              <a:t>28.10.2021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A2046-59A5-4F04-B0CA-892A0A8830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924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4E13-E4ED-430B-995F-B4C3D9D92423}" type="datetimeFigureOut">
              <a:rPr lang="ru-RU" smtClean="0"/>
              <a:t>28.10.2021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A2046-59A5-4F04-B0CA-892A0A8830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8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4E13-E4ED-430B-995F-B4C3D9D92423}" type="datetimeFigureOut">
              <a:rPr lang="ru-RU" smtClean="0"/>
              <a:t>28.10.2021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A2046-59A5-4F04-B0CA-892A0A8830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3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D4E13-E4ED-430B-995F-B4C3D9D92423}" type="datetimeFigureOut">
              <a:rPr lang="ru-RU" smtClean="0"/>
              <a:t>28.10.2021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A2046-59A5-4F04-B0CA-892A0A8830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4803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Нормализация и нормальные формы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Технологии разработки и защиты баз данных</a:t>
            </a:r>
          </a:p>
          <a:p>
            <a:endParaRPr lang="ru-RU" dirty="0"/>
          </a:p>
          <a:p>
            <a:r>
              <a:rPr lang="ru-RU" dirty="0"/>
              <a:t>Преподаватель		Жукова Марина Александровна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1628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Первая нормальная форма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795" y="1734189"/>
            <a:ext cx="10500540" cy="35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17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Первая нормальная форма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6713" y="1501159"/>
            <a:ext cx="5561389" cy="476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42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909" y="159201"/>
            <a:ext cx="7191530" cy="669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85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558" y="210471"/>
            <a:ext cx="7387491" cy="644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89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Краткий вывод по первой нормальной форме: 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8348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5330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Вторая нормальная форма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092" y="2174491"/>
            <a:ext cx="10377319" cy="276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30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873" y="210095"/>
            <a:ext cx="7638282" cy="66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01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096" y="310483"/>
            <a:ext cx="6963244" cy="635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05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02" y="467493"/>
            <a:ext cx="10129177" cy="560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27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24" y="530636"/>
            <a:ext cx="10546582" cy="620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63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Аномалии операций с данными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036" y="2150832"/>
            <a:ext cx="10034593" cy="225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5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Краткий вывод по второй нормальной форме: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46466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7511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Третья нормальная форма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991" y="1854328"/>
            <a:ext cx="9283310" cy="38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78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717" y="309100"/>
            <a:ext cx="8517913" cy="618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68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048" y="530941"/>
            <a:ext cx="10117965" cy="52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36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918" y="230289"/>
            <a:ext cx="6723113" cy="636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64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02" y="403276"/>
            <a:ext cx="7060330" cy="609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73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128" y="371013"/>
            <a:ext cx="8595053" cy="62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39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Краткий вывод по третьей нормальной форме: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05283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6063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Нормальная форма </a:t>
            </a:r>
            <a:r>
              <a:rPr lang="ru-RU" b="1" dirty="0" err="1"/>
              <a:t>Бойса</a:t>
            </a:r>
            <a:r>
              <a:rPr lang="ru-RU" b="1" dirty="0"/>
              <a:t>-Кодда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088" y="1963250"/>
            <a:ext cx="10316208" cy="284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11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34" y="395133"/>
            <a:ext cx="9652517" cy="565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1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Аномалии операций с данными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557" y="2017634"/>
            <a:ext cx="9100941" cy="336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14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Нормальная форма </a:t>
            </a:r>
            <a:r>
              <a:rPr lang="ru-RU" b="1" dirty="0" err="1"/>
              <a:t>Бойса</a:t>
            </a:r>
            <a:r>
              <a:rPr lang="ru-RU" b="1" dirty="0"/>
              <a:t>-Кодда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182" y="1659066"/>
            <a:ext cx="9209342" cy="426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85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358" y="432618"/>
            <a:ext cx="7165259" cy="573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07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149" y="395749"/>
            <a:ext cx="10148566" cy="572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37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28" y="302341"/>
            <a:ext cx="10157855" cy="614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87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Краткий вывод по третьей нормальной форме: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53874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5064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Четвёртая нормальная форма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123" y="2272813"/>
            <a:ext cx="9590742" cy="162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67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205" y="366251"/>
            <a:ext cx="7073496" cy="590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20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49" y="487312"/>
            <a:ext cx="8764384" cy="551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52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12" y="474405"/>
            <a:ext cx="10042846" cy="49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35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607" y="241658"/>
            <a:ext cx="6803154" cy="632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55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Аномалии операций с данными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530" y="1547069"/>
            <a:ext cx="9280963" cy="224326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552" y="3885278"/>
            <a:ext cx="9379231" cy="13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57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Краткий вывод по четвёртой нормальной форме: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77215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3385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803385-7D74-4697-94CB-2B0F4753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Пятая нормальная форма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52929CE-E709-41D6-BBDF-9F0F9A3EA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475" y="2701131"/>
            <a:ext cx="9163050" cy="2600325"/>
          </a:xfrm>
        </p:spPr>
      </p:pic>
    </p:spTree>
    <p:extLst>
      <p:ext uri="{BB962C8B-B14F-4D97-AF65-F5344CB8AC3E}">
        <p14:creationId xmlns:p14="http://schemas.microsoft.com/office/powerpoint/2010/main" val="1806816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A0755F-8EC2-430F-A851-CFA1D1D8D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681037"/>
            <a:ext cx="92773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78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43D38D-B4ED-4257-89E2-8F47CEC92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71500"/>
            <a:ext cx="92964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24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A421A5-4715-4070-B2B8-795260B8E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176337"/>
            <a:ext cx="94297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46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A19587-286C-4839-BB07-285E0896E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114300"/>
            <a:ext cx="706755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91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F6B11-F44A-45E2-A254-C0FF9A891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Краткий вывод по пятой нормальной форме: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029727B-25A0-432C-B96C-CFCF94264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83574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77304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38C8D9-1351-4A0A-A240-FCA883B9E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Доменно-ключевая нормальная форма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EE57FE7-384A-4E62-B4D5-24C8284FE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571" y="2448560"/>
            <a:ext cx="9396858" cy="2166461"/>
          </a:xfrm>
        </p:spPr>
      </p:pic>
    </p:spTree>
    <p:extLst>
      <p:ext uri="{BB962C8B-B14F-4D97-AF65-F5344CB8AC3E}">
        <p14:creationId xmlns:p14="http://schemas.microsoft.com/office/powerpoint/2010/main" val="2240487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9930C-9476-454B-9F80-14FAA03B2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97" y="660400"/>
            <a:ext cx="9273803" cy="552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42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A91285-E22B-440B-B2B9-56F994191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662" y="660400"/>
            <a:ext cx="8052446" cy="50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2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Примеры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662" y="1836967"/>
            <a:ext cx="8203945" cy="41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70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DDD93-FFF5-4F7B-AABD-228EFDF17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Краткий вывод по доменно-ключевой нормальной форме: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D22A8F6-1A1F-47E1-BCBB-6EE7067452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8771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84199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02881-D585-4060-9CAB-C5C798B76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Шестая нормальная форма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95F45B1-4DB5-41D0-A7D8-8DA637453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983" y="2133600"/>
            <a:ext cx="10615961" cy="2418080"/>
          </a:xfrm>
        </p:spPr>
      </p:pic>
    </p:spTree>
    <p:extLst>
      <p:ext uri="{BB962C8B-B14F-4D97-AF65-F5344CB8AC3E}">
        <p14:creationId xmlns:p14="http://schemas.microsoft.com/office/powerpoint/2010/main" val="23201318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F8374D-A41E-4690-B0E0-68F56A18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73" y="833120"/>
            <a:ext cx="8835230" cy="45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138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A001E5-50AD-4BFE-A568-52E1745E4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712" y="680720"/>
            <a:ext cx="7816276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17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B3E42-6DEF-4B98-90D3-3E0F871C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Краткий вывод по шестой нормальной форме: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C82A31DA-1D95-48E5-AA06-953375C535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1741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91137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E03E6E-E942-4E8C-A925-C5969494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/>
              <a:t>Иерархия нормальных форм и неканонические нормальные формы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A92B16-3A5E-4B0A-8674-7BA419530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366" y="2153920"/>
            <a:ext cx="8667268" cy="4058761"/>
          </a:xfrm>
        </p:spPr>
      </p:pic>
    </p:spTree>
    <p:extLst>
      <p:ext uri="{BB962C8B-B14F-4D97-AF65-F5344CB8AC3E}">
        <p14:creationId xmlns:p14="http://schemas.microsoft.com/office/powerpoint/2010/main" val="20102387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E03E6E-E942-4E8C-A925-C5969494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/>
              <a:t>Иерархия нормальных форм и неканонические нормальные формы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91B1C90-71BE-4372-892D-BC657CB15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727" y="2022474"/>
            <a:ext cx="8616545" cy="3667125"/>
          </a:xfrm>
        </p:spPr>
      </p:pic>
    </p:spTree>
    <p:extLst>
      <p:ext uri="{BB962C8B-B14F-4D97-AF65-F5344CB8AC3E}">
        <p14:creationId xmlns:p14="http://schemas.microsoft.com/office/powerpoint/2010/main" val="953928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E03E6E-E942-4E8C-A925-C5969494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/>
              <a:t>Иерархия нормальных форм и неканонические нормальные формы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FA52A00-3E8F-4149-A026-89F844D70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302" y="2001519"/>
            <a:ext cx="8994177" cy="4162595"/>
          </a:xfrm>
        </p:spPr>
      </p:pic>
    </p:spTree>
    <p:extLst>
      <p:ext uri="{BB962C8B-B14F-4D97-AF65-F5344CB8AC3E}">
        <p14:creationId xmlns:p14="http://schemas.microsoft.com/office/powerpoint/2010/main" val="271116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0270E9-317D-4298-98E8-D33BA505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368164"/>
            <a:ext cx="7778750" cy="564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327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21A29A-006F-4B87-9DF4-E5CAC1B4C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28" y="304800"/>
            <a:ext cx="9858500" cy="626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32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Примеры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7864" y="1374545"/>
            <a:ext cx="6503270" cy="480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363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620777-5B9F-4B44-89F4-C651BE1A9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2366645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617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Примеры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765" y="1472714"/>
            <a:ext cx="7234699" cy="45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1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Примеры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067" y="1677655"/>
            <a:ext cx="8316325" cy="422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64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Нормальные формы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388" y="2116113"/>
            <a:ext cx="9531964" cy="21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526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8EF121D28F41154191C3DD00E69E6961" ma:contentTypeVersion="8" ma:contentTypeDescription="Создание документа." ma:contentTypeScope="" ma:versionID="4ab05ea0a54e8a9dac28d5853d5a1081">
  <xsd:schema xmlns:xsd="http://www.w3.org/2001/XMLSchema" xmlns:xs="http://www.w3.org/2001/XMLSchema" xmlns:p="http://schemas.microsoft.com/office/2006/metadata/properties" xmlns:ns2="44df44a6-f585-4f40-9c54-ca84e33cb50d" targetNamespace="http://schemas.microsoft.com/office/2006/metadata/properties" ma:root="true" ma:fieldsID="562e6d1b66540a2c34ea872bd6ad6d32" ns2:_="">
    <xsd:import namespace="44df44a6-f585-4f40-9c54-ca84e33cb5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df44a6-f585-4f40-9c54-ca84e33cb5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D91CEB-BE6F-4F5F-841A-E810AAB98FF8}"/>
</file>

<file path=customXml/itemProps2.xml><?xml version="1.0" encoding="utf-8"?>
<ds:datastoreItem xmlns:ds="http://schemas.openxmlformats.org/officeDocument/2006/customXml" ds:itemID="{CCFBD415-FC06-4C35-9724-4D8D00E454CE}"/>
</file>

<file path=customXml/itemProps3.xml><?xml version="1.0" encoding="utf-8"?>
<ds:datastoreItem xmlns:ds="http://schemas.openxmlformats.org/officeDocument/2006/customXml" ds:itemID="{18AEB590-2452-4E35-B922-EC58A529C898}"/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862</Words>
  <Application>Microsoft Office PowerPoint</Application>
  <PresentationFormat>Широкоэкранный</PresentationFormat>
  <Paragraphs>60</Paragraphs>
  <Slides>60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Тема Office</vt:lpstr>
      <vt:lpstr>Нормализация и нормальные формы </vt:lpstr>
      <vt:lpstr>Аномалии операций с данными</vt:lpstr>
      <vt:lpstr>Аномалии операций с данными</vt:lpstr>
      <vt:lpstr>Аномалии операций с данными</vt:lpstr>
      <vt:lpstr>Примеры</vt:lpstr>
      <vt:lpstr>Примеры</vt:lpstr>
      <vt:lpstr>Примеры</vt:lpstr>
      <vt:lpstr>Примеры</vt:lpstr>
      <vt:lpstr>Нормальные формы</vt:lpstr>
      <vt:lpstr>Первая нормальная форма</vt:lpstr>
      <vt:lpstr>Первая нормальная форма</vt:lpstr>
      <vt:lpstr>Презентация PowerPoint</vt:lpstr>
      <vt:lpstr>Презентация PowerPoint</vt:lpstr>
      <vt:lpstr>Краткий вывод по первой нормальной форме: </vt:lpstr>
      <vt:lpstr>Вторая нормальная форма</vt:lpstr>
      <vt:lpstr>Презентация PowerPoint</vt:lpstr>
      <vt:lpstr>Презентация PowerPoint</vt:lpstr>
      <vt:lpstr>Презентация PowerPoint</vt:lpstr>
      <vt:lpstr>Презентация PowerPoint</vt:lpstr>
      <vt:lpstr>Краткий вывод по второй нормальной форме:</vt:lpstr>
      <vt:lpstr>Третья нормальная форма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Краткий вывод по третьей нормальной форме:</vt:lpstr>
      <vt:lpstr>Нормальная форма Бойса-Кодда</vt:lpstr>
      <vt:lpstr>Презентация PowerPoint</vt:lpstr>
      <vt:lpstr>Нормальная форма Бойса-Кодда</vt:lpstr>
      <vt:lpstr>Презентация PowerPoint</vt:lpstr>
      <vt:lpstr>Презентация PowerPoint</vt:lpstr>
      <vt:lpstr>Презентация PowerPoint</vt:lpstr>
      <vt:lpstr>Краткий вывод по третьей нормальной форме:</vt:lpstr>
      <vt:lpstr>Четвёртая нормальная форма</vt:lpstr>
      <vt:lpstr>Презентация PowerPoint</vt:lpstr>
      <vt:lpstr>Презентация PowerPoint</vt:lpstr>
      <vt:lpstr>Презентация PowerPoint</vt:lpstr>
      <vt:lpstr>Презентация PowerPoint</vt:lpstr>
      <vt:lpstr>Краткий вывод по четвёртой нормальной форме:</vt:lpstr>
      <vt:lpstr>Пятая нормальная форма</vt:lpstr>
      <vt:lpstr>Презентация PowerPoint</vt:lpstr>
      <vt:lpstr>Презентация PowerPoint</vt:lpstr>
      <vt:lpstr>Презентация PowerPoint</vt:lpstr>
      <vt:lpstr>Презентация PowerPoint</vt:lpstr>
      <vt:lpstr>Краткий вывод по пятой нормальной форме:</vt:lpstr>
      <vt:lpstr>Доменно-ключевая нормальная форма</vt:lpstr>
      <vt:lpstr>Презентация PowerPoint</vt:lpstr>
      <vt:lpstr>Презентация PowerPoint</vt:lpstr>
      <vt:lpstr>Краткий вывод по доменно-ключевой нормальной форме:</vt:lpstr>
      <vt:lpstr>Шестая нормальная форма</vt:lpstr>
      <vt:lpstr>Презентация PowerPoint</vt:lpstr>
      <vt:lpstr>Презентация PowerPoint</vt:lpstr>
      <vt:lpstr>Краткий вывод по шестой нормальной форме:</vt:lpstr>
      <vt:lpstr>Иерархия нормальных форм и неканонические нормальные формы</vt:lpstr>
      <vt:lpstr>Иерархия нормальных форм и неканонические нормальные формы</vt:lpstr>
      <vt:lpstr>Иерархия нормальных форм и неканонические нормальные формы</vt:lpstr>
      <vt:lpstr>Презентация PowerPoint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Нормализация и нормальные формы </dc:title>
  <dc:creator>Мариша</dc:creator>
  <cp:lastModifiedBy>Марина Жукова</cp:lastModifiedBy>
  <cp:revision>6</cp:revision>
  <dcterms:created xsi:type="dcterms:W3CDTF">2021-10-26T19:41:31Z</dcterms:created>
  <dcterms:modified xsi:type="dcterms:W3CDTF">2021-10-28T05:41:10Z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0x0101008EF121D28F41154191C3DD00E69E6961</vt:lpwstr>
  </property>
</Properties>
</file>